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3"/>
  </p:notesMasterIdLst>
  <p:sldIdLst>
    <p:sldId id="292" r:id="rId2"/>
    <p:sldId id="360" r:id="rId3"/>
    <p:sldId id="293" r:id="rId4"/>
    <p:sldId id="294" r:id="rId5"/>
    <p:sldId id="295" r:id="rId6"/>
    <p:sldId id="296" r:id="rId7"/>
    <p:sldId id="297" r:id="rId8"/>
    <p:sldId id="298" r:id="rId9"/>
    <p:sldId id="299" r:id="rId10"/>
    <p:sldId id="325" r:id="rId11"/>
    <p:sldId id="326" r:id="rId12"/>
    <p:sldId id="327" r:id="rId13"/>
    <p:sldId id="328" r:id="rId14"/>
    <p:sldId id="365" r:id="rId15"/>
    <p:sldId id="329" r:id="rId16"/>
    <p:sldId id="330" r:id="rId17"/>
    <p:sldId id="363" r:id="rId18"/>
    <p:sldId id="364" r:id="rId19"/>
    <p:sldId id="333" r:id="rId20"/>
    <p:sldId id="334" r:id="rId21"/>
    <p:sldId id="337" r:id="rId2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84" y="-4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BBBA8E-A269-4F52-BFB5-23A66A4423EE}" type="datetimeFigureOut">
              <a:rPr kumimoji="1" lang="ja-JP" altLang="en-US" smtClean="0"/>
              <a:t>2019/2/28</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56B640-E9F3-4A18-9A4C-20583A6022DB}" type="slidenum">
              <a:rPr kumimoji="1" lang="ja-JP" altLang="en-US" smtClean="0"/>
              <a:t>‹#›</a:t>
            </a:fld>
            <a:endParaRPr kumimoji="1" lang="ja-JP" altLang="en-US"/>
          </a:p>
        </p:txBody>
      </p:sp>
    </p:spTree>
    <p:extLst>
      <p:ext uri="{BB962C8B-B14F-4D97-AF65-F5344CB8AC3E}">
        <p14:creationId xmlns:p14="http://schemas.microsoft.com/office/powerpoint/2010/main" val="21493226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4256B640-E9F3-4A18-9A4C-20583A6022DB}" type="slidenum">
              <a:rPr kumimoji="1" lang="ja-JP" altLang="en-US" smtClean="0"/>
              <a:t>6</a:t>
            </a:fld>
            <a:endParaRPr kumimoji="1" lang="ja-JP" altLang="en-US"/>
          </a:p>
        </p:txBody>
      </p:sp>
    </p:spTree>
    <p:extLst>
      <p:ext uri="{BB962C8B-B14F-4D97-AF65-F5344CB8AC3E}">
        <p14:creationId xmlns:p14="http://schemas.microsoft.com/office/powerpoint/2010/main" val="477480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392A97A-3838-4F61-89BB-D7D6782156E8}" type="datetime1">
              <a:rPr kumimoji="1" lang="ja-JP" altLang="en-US" smtClean="0"/>
              <a:t>2019/2/28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AC6AE2BA-6EAA-466C-8A6C-4802C3F983E3}"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C35F18DF-9B40-45E5-8556-44C0F5F2C714}" type="datetime1">
              <a:rPr kumimoji="1" lang="ja-JP" altLang="en-US" smtClean="0"/>
              <a:t>2019/2/28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6AE2BA-6EAA-466C-8A6C-4802C3F983E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Date Placeholder 3"/>
          <p:cNvSpPr>
            <a:spLocks noGrp="1"/>
          </p:cNvSpPr>
          <p:nvPr>
            <p:ph type="dt" sz="half" idx="10"/>
          </p:nvPr>
        </p:nvSpPr>
        <p:spPr/>
        <p:txBody>
          <a:bodyPr/>
          <a:lstStyle/>
          <a:p>
            <a:fld id="{5DFDC573-BFC4-4487-A979-1C02D5013A2B}" type="datetime1">
              <a:rPr kumimoji="1" lang="ja-JP" altLang="en-US" smtClean="0"/>
              <a:t>2019/2/28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6AE2BA-6EAA-466C-8A6C-4802C3F983E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DA615AB-3F00-4ADE-AABD-101F37813453}" type="datetime1">
              <a:rPr kumimoji="1" lang="ja-JP" altLang="en-US" smtClean="0"/>
              <a:t>2019/2/28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C6AE2BA-6EAA-466C-8A6C-4802C3F983E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7" name="Date Placeholder 6"/>
          <p:cNvSpPr>
            <a:spLocks noGrp="1"/>
          </p:cNvSpPr>
          <p:nvPr>
            <p:ph type="dt" sz="half" idx="10"/>
          </p:nvPr>
        </p:nvSpPr>
        <p:spPr/>
        <p:txBody>
          <a:bodyPr/>
          <a:lstStyle/>
          <a:p>
            <a:fld id="{23ACCC0D-DDD0-4DF6-9A05-E1990472AE7F}" type="datetime1">
              <a:rPr kumimoji="1" lang="ja-JP" altLang="en-US" smtClean="0"/>
              <a:t>2019/2/28</a:t>
            </a:fld>
            <a:endParaRPr kumimoji="1" lang="ja-JP" altLang="en-US"/>
          </a:p>
        </p:txBody>
      </p:sp>
      <p:sp>
        <p:nvSpPr>
          <p:cNvPr id="8" name="Slide Number Placeholder 7"/>
          <p:cNvSpPr>
            <a:spLocks noGrp="1"/>
          </p:cNvSpPr>
          <p:nvPr>
            <p:ph type="sldNum" sz="quarter" idx="11"/>
          </p:nvPr>
        </p:nvSpPr>
        <p:spPr/>
        <p:txBody>
          <a:bodyPr/>
          <a:lstStyle/>
          <a:p>
            <a:fld id="{AC6AE2BA-6EAA-466C-8A6C-4802C3F983E3}" type="slidenum">
              <a:rPr kumimoji="1" lang="ja-JP" altLang="en-US" smtClean="0"/>
              <a:t>‹#›</a:t>
            </a:fld>
            <a:endParaRPr kumimoji="1" lang="ja-JP" altLang="en-US"/>
          </a:p>
        </p:txBody>
      </p:sp>
      <p:sp>
        <p:nvSpPr>
          <p:cNvPr id="9" name="Footer Placeholder 8"/>
          <p:cNvSpPr>
            <a:spLocks noGrp="1"/>
          </p:cNvSpPr>
          <p:nvPr>
            <p:ph type="ftr" sz="quarter" idx="12"/>
          </p:nvPr>
        </p:nvSpPr>
        <p:spPr/>
        <p:txBody>
          <a:bodyPr/>
          <a:lstStyle/>
          <a:p>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9658CA51-AC0A-4C47-B26B-F27459E5BC8E}" type="datetime1">
              <a:rPr kumimoji="1" lang="ja-JP" altLang="en-US" smtClean="0"/>
              <a:t>2019/2/28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6AE2BA-6EAA-466C-8A6C-4802C3F983E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ja-JP" altLang="en-US" smtClean="0"/>
              <a:t>マスター テキストの書式設定</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BE851D1-4B2F-4C0E-A73C-358620238082}" type="datetime1">
              <a:rPr kumimoji="1" lang="ja-JP" altLang="en-US" smtClean="0"/>
              <a:t>2019/2/28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C6AE2BA-6EAA-466C-8A6C-4802C3F983E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a:p>
        </p:txBody>
      </p:sp>
      <p:sp>
        <p:nvSpPr>
          <p:cNvPr id="3" name="Date Placeholder 2"/>
          <p:cNvSpPr>
            <a:spLocks noGrp="1"/>
          </p:cNvSpPr>
          <p:nvPr>
            <p:ph type="dt" sz="half" idx="10"/>
          </p:nvPr>
        </p:nvSpPr>
        <p:spPr/>
        <p:txBody>
          <a:bodyPr/>
          <a:lstStyle/>
          <a:p>
            <a:fld id="{749550F9-AFB7-470A-A735-67DE3790FBA0}" type="datetime1">
              <a:rPr kumimoji="1" lang="ja-JP" altLang="en-US" smtClean="0"/>
              <a:t>2019/2/28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C6AE2BA-6EAA-466C-8A6C-4802C3F983E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A9C7FE-6F7D-4A6A-86AB-C9D8935DDF04}" type="datetime1">
              <a:rPr kumimoji="1" lang="ja-JP" altLang="en-US" smtClean="0"/>
              <a:t>2019/2/28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C6AE2BA-6EAA-466C-8A6C-4802C3F983E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5FF8AAB-2F0B-431F-B3D1-23AC00A2F952}" type="datetime1">
              <a:rPr kumimoji="1" lang="ja-JP" altLang="en-US" smtClean="0"/>
              <a:t>2019/2/28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C6AE2BA-6EAA-466C-8A6C-4802C3F983E3}" type="slidenum">
              <a:rPr kumimoji="1" lang="ja-JP" altLang="en-US" smtClean="0"/>
              <a:t>‹#›</a:t>
            </a:fld>
            <a:endParaRPr kumimoji="1" lang="ja-JP" altLang="en-US"/>
          </a:p>
        </p:txBody>
      </p:sp>
      <p:sp>
        <p:nvSpPr>
          <p:cNvPr id="8" name="Title 7"/>
          <p:cNvSpPr>
            <a:spLocks noGrp="1"/>
          </p:cNvSpPr>
          <p:nvPr>
            <p:ph type="title"/>
          </p:nvPr>
        </p:nvSpPr>
        <p:spPr/>
        <p:txBody>
          <a:bodyPr/>
          <a:lstStyle/>
          <a:p>
            <a:r>
              <a:rPr lang="ja-JP" altLang="en-US" smtClean="0"/>
              <a:t>マスター タイトルの書式設定</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8A6C438-4C4F-400D-9AAF-1EF3B2E14747}" type="datetime1">
              <a:rPr kumimoji="1" lang="ja-JP" altLang="en-US" smtClean="0"/>
              <a:t>2019/2/28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AC6AE2BA-6EAA-466C-8A6C-4802C3F983E3}" type="slidenum">
              <a:rPr kumimoji="1" lang="ja-JP" altLang="en-US" smtClean="0"/>
              <a:t>‹#›</a:t>
            </a:fld>
            <a:endParaRPr kumimoji="1" lang="ja-JP" altLang="en-US"/>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ja-JP" altLang="en-US" smtClean="0"/>
              <a:t>マスター タイトルの書式設定</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3E805B30-C63E-49AA-A427-1EF0FC7CB17B}" type="datetime1">
              <a:rPr kumimoji="1" lang="ja-JP" altLang="en-US" smtClean="0"/>
              <a:t>2019/2/28</a:t>
            </a:fld>
            <a:endParaRPr kumimoji="1" lang="ja-JP" altLang="en-US"/>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AC6AE2BA-6EAA-466C-8A6C-4802C3F983E3}" type="slidenum">
              <a:rPr kumimoji="1" lang="ja-JP" altLang="en-US" smtClean="0"/>
              <a:t>‹#›</a:t>
            </a:fld>
            <a:endParaRPr kumimoji="1" lang="ja-JP" altLang="en-US"/>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914400" rtl="0" eaLnBrk="1" latinLnBrk="0" hangingPunct="1">
        <a:spcBef>
          <a:spcPct val="0"/>
        </a:spcBef>
        <a:buNone/>
        <a:defRPr kumimoji="1"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kumimoji="1"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kumimoji="1"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kumimoji="1"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kumimoji="1"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r>
              <a:rPr lang="ja-JP" altLang="en-US" sz="1200" dirty="0" smtClean="0"/>
              <a:t>　</a:t>
            </a:r>
            <a:endParaRPr kumimoji="1" lang="ja-JP" altLang="en-US" sz="1200" dirty="0"/>
          </a:p>
        </p:txBody>
      </p:sp>
      <p:sp>
        <p:nvSpPr>
          <p:cNvPr id="3" name="コンテンツ プレースホルダー 2"/>
          <p:cNvSpPr>
            <a:spLocks noGrp="1"/>
          </p:cNvSpPr>
          <p:nvPr>
            <p:ph idx="1"/>
          </p:nvPr>
        </p:nvSpPr>
        <p:spPr>
          <a:xfrm>
            <a:off x="323528" y="458578"/>
            <a:ext cx="8280920" cy="6642830"/>
          </a:xfrm>
        </p:spPr>
        <p:txBody>
          <a:bodyPr>
            <a:normAutofit fontScale="55000" lnSpcReduction="20000"/>
          </a:bodyPr>
          <a:lstStyle/>
          <a:p>
            <a:r>
              <a:rPr kumimoji="1" lang="en-US" altLang="ja-JP" sz="2100" dirty="0" smtClean="0"/>
              <a:t>                            </a:t>
            </a:r>
            <a:r>
              <a:rPr kumimoji="1" lang="ja-JP" altLang="en-US" sz="2100" dirty="0" smtClean="0"/>
              <a:t>　　　　　　　</a:t>
            </a:r>
            <a:r>
              <a:rPr kumimoji="1" lang="en-US" altLang="ja-JP" sz="2500" dirty="0" smtClean="0"/>
              <a:t>   </a:t>
            </a:r>
            <a:r>
              <a:rPr kumimoji="1" lang="en-US" altLang="ja-JP" sz="5900" dirty="0" smtClean="0">
                <a:latin typeface="+mj-ea"/>
                <a:ea typeface="+mj-ea"/>
              </a:rPr>
              <a:t>Thing in itself and Being</a:t>
            </a:r>
          </a:p>
          <a:p>
            <a:r>
              <a:rPr lang="en-US" altLang="ja-JP" sz="4200" dirty="0" smtClean="0">
                <a:latin typeface="+mj-ea"/>
                <a:ea typeface="+mj-ea"/>
              </a:rPr>
              <a:t>                         </a:t>
            </a:r>
            <a:r>
              <a:rPr lang="en-US" altLang="ja-JP" sz="5100" dirty="0" smtClean="0">
                <a:latin typeface="+mj-ea"/>
                <a:ea typeface="+mj-ea"/>
              </a:rPr>
              <a:t>Yukio </a:t>
            </a:r>
            <a:r>
              <a:rPr lang="en-US" altLang="ja-JP" sz="5100" dirty="0" err="1" smtClean="0">
                <a:latin typeface="+mj-ea"/>
                <a:ea typeface="+mj-ea"/>
              </a:rPr>
              <a:t>Irie</a:t>
            </a:r>
            <a:r>
              <a:rPr lang="en-US" altLang="ja-JP" sz="5100" dirty="0" smtClean="0">
                <a:latin typeface="+mj-ea"/>
                <a:ea typeface="+mj-ea"/>
              </a:rPr>
              <a:t> (Osaka, Japan)</a:t>
            </a:r>
          </a:p>
          <a:p>
            <a:r>
              <a:rPr lang="en-US" altLang="ja-JP" sz="4200" dirty="0"/>
              <a:t>The first draft of my summary of this presentation presented the following argument:</a:t>
            </a:r>
            <a:endParaRPr lang="ja-JP" altLang="ja-JP" sz="4200" dirty="0"/>
          </a:p>
          <a:p>
            <a:pPr lvl="1"/>
            <a:r>
              <a:rPr lang="en-US" altLang="ja-JP" sz="4400" dirty="0"/>
              <a:t> </a:t>
            </a:r>
            <a:r>
              <a:rPr lang="en-US" altLang="ja-JP" sz="4400" dirty="0" smtClean="0"/>
              <a:t>“Fichte </a:t>
            </a:r>
            <a:r>
              <a:rPr lang="en-US" altLang="ja-JP" sz="4400" dirty="0"/>
              <a:t>refuted the </a:t>
            </a:r>
            <a:r>
              <a:rPr lang="en-US" altLang="ja-JP" sz="4400" dirty="0" smtClean="0"/>
              <a:t>thing-in-itself </a:t>
            </a:r>
            <a:r>
              <a:rPr lang="en-US" altLang="ja-JP" sz="4400" dirty="0"/>
              <a:t>in his </a:t>
            </a:r>
            <a:r>
              <a:rPr lang="en-US" altLang="ja-JP" sz="4400" dirty="0" err="1" smtClean="0"/>
              <a:t>Jenaer</a:t>
            </a:r>
            <a:r>
              <a:rPr lang="en-US" altLang="ja-JP" sz="4400" dirty="0" smtClean="0"/>
              <a:t> </a:t>
            </a:r>
            <a:r>
              <a:rPr lang="en-US" altLang="ja-JP" sz="4400" dirty="0"/>
              <a:t>period. He argued that knowledge </a:t>
            </a:r>
            <a:r>
              <a:rPr lang="en-US" altLang="ja-JP" sz="4400" dirty="0" smtClean="0"/>
              <a:t>(or presentation, </a:t>
            </a:r>
            <a:r>
              <a:rPr lang="en-US" altLang="ja-JP" sz="4400" dirty="0" err="1" smtClean="0"/>
              <a:t>Vorstellung</a:t>
            </a:r>
            <a:r>
              <a:rPr lang="en-US" altLang="ja-JP" sz="4400" dirty="0" smtClean="0"/>
              <a:t>) does </a:t>
            </a:r>
            <a:r>
              <a:rPr lang="en-US" altLang="ja-JP" sz="4400" dirty="0"/>
              <a:t>not arise from the </a:t>
            </a:r>
            <a:r>
              <a:rPr lang="en-US" altLang="ja-JP" sz="4400" dirty="0" smtClean="0"/>
              <a:t>thing-in- </a:t>
            </a:r>
            <a:r>
              <a:rPr lang="en-US" altLang="ja-JP" sz="4400" dirty="0"/>
              <a:t>itself, but from </a:t>
            </a:r>
            <a:r>
              <a:rPr lang="en-US" altLang="ja-JP" sz="4400" dirty="0" smtClean="0"/>
              <a:t>the I (or self) itself.  </a:t>
            </a:r>
          </a:p>
          <a:p>
            <a:pPr lvl="1"/>
            <a:r>
              <a:rPr lang="en-US" altLang="ja-JP" sz="4400" dirty="0" smtClean="0"/>
              <a:t>However</a:t>
            </a:r>
            <a:r>
              <a:rPr lang="en-US" altLang="ja-JP" sz="4400" dirty="0"/>
              <a:t>, during his Berliner period, Fichte believed that the Being exists as only what exists and that the </a:t>
            </a:r>
            <a:r>
              <a:rPr lang="en-US" altLang="ja-JP" sz="4400" dirty="0" smtClean="0"/>
              <a:t>knowledge </a:t>
            </a:r>
            <a:r>
              <a:rPr lang="en-US" altLang="ja-JP" sz="4400" dirty="0"/>
              <a:t>does not exist outside of Being. </a:t>
            </a:r>
            <a:r>
              <a:rPr lang="en-US" altLang="ja-JP" sz="4400" dirty="0" smtClean="0"/>
              <a:t>Knowledge </a:t>
            </a:r>
            <a:r>
              <a:rPr lang="en-US" altLang="ja-JP" sz="4400" dirty="0"/>
              <a:t>is the concept or ‘</a:t>
            </a:r>
            <a:r>
              <a:rPr lang="en-US" altLang="ja-JP" sz="4400" dirty="0" err="1"/>
              <a:t>Bild</a:t>
            </a:r>
            <a:r>
              <a:rPr lang="en-US" altLang="ja-JP" sz="4400" dirty="0"/>
              <a:t>’ or ‘</a:t>
            </a:r>
            <a:r>
              <a:rPr lang="en-US" altLang="ja-JP" sz="4400" dirty="0" err="1"/>
              <a:t>Erscheinung</a:t>
            </a:r>
            <a:r>
              <a:rPr lang="en-US" altLang="ja-JP" sz="4400" dirty="0"/>
              <a:t>’ of Being. </a:t>
            </a:r>
          </a:p>
          <a:p>
            <a:pPr lvl="1"/>
            <a:r>
              <a:rPr lang="en-US" altLang="ja-JP" sz="4400" dirty="0" smtClean="0"/>
              <a:t>Fichte </a:t>
            </a:r>
            <a:r>
              <a:rPr lang="en-US" altLang="ja-JP" sz="4400" dirty="0"/>
              <a:t>rejected the existence of the </a:t>
            </a:r>
            <a:r>
              <a:rPr lang="en-US" altLang="ja-JP" sz="4400" dirty="0" smtClean="0"/>
              <a:t>thing-in-itself on the one hand and admitted </a:t>
            </a:r>
            <a:r>
              <a:rPr lang="en-US" altLang="ja-JP" sz="4400" dirty="0"/>
              <a:t>the Being behind the ‘</a:t>
            </a:r>
            <a:r>
              <a:rPr lang="en-US" altLang="ja-JP" sz="4400" dirty="0" err="1"/>
              <a:t>Erscheinung</a:t>
            </a:r>
            <a:r>
              <a:rPr lang="en-US" altLang="ja-JP" sz="4400" dirty="0"/>
              <a:t>’ or ‘</a:t>
            </a:r>
            <a:r>
              <a:rPr lang="en-US" altLang="ja-JP" sz="4400" dirty="0" err="1"/>
              <a:t>Bild</a:t>
            </a:r>
            <a:r>
              <a:rPr lang="en-US" altLang="ja-JP" sz="4400" dirty="0"/>
              <a:t>’ on the </a:t>
            </a:r>
            <a:r>
              <a:rPr lang="en-US" altLang="ja-JP" sz="4400" dirty="0" smtClean="0"/>
              <a:t>other. </a:t>
            </a:r>
            <a:r>
              <a:rPr lang="en-US" altLang="ja-JP" sz="4400" dirty="0"/>
              <a:t>Why did Fichte come to these conclusions? I will investigate this question from the semantic perspective</a:t>
            </a:r>
            <a:r>
              <a:rPr lang="en-US" altLang="ja-JP" sz="4400" dirty="0" smtClean="0"/>
              <a:t>.”</a:t>
            </a:r>
          </a:p>
          <a:p>
            <a:endParaRPr kumimoji="1" lang="ja-JP" altLang="en-US" sz="3300"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a:t>
            </a:fld>
            <a:endParaRPr kumimoji="1" lang="ja-JP" altLang="en-US"/>
          </a:p>
        </p:txBody>
      </p:sp>
    </p:spTree>
    <p:extLst>
      <p:ext uri="{BB962C8B-B14F-4D97-AF65-F5344CB8AC3E}">
        <p14:creationId xmlns:p14="http://schemas.microsoft.com/office/powerpoint/2010/main" val="19295700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5832648"/>
          </a:xfrm>
        </p:spPr>
        <p:txBody>
          <a:bodyPr>
            <a:normAutofit fontScale="92500" lnSpcReduction="20000"/>
          </a:bodyPr>
          <a:lstStyle/>
          <a:p>
            <a:r>
              <a:rPr lang="en-US" altLang="ja-JP" sz="2400" u="sng" dirty="0" smtClean="0"/>
              <a:t>In </a:t>
            </a:r>
            <a:r>
              <a:rPr lang="en-US" altLang="ja-JP" sz="2400" i="1" u="sng" dirty="0" smtClean="0"/>
              <a:t>Second </a:t>
            </a:r>
            <a:r>
              <a:rPr lang="en-US" altLang="ja-JP" sz="2400" i="1" u="sng" dirty="0"/>
              <a:t>Introduction to the </a:t>
            </a:r>
            <a:r>
              <a:rPr lang="en-US" altLang="ja-JP" sz="2400" i="1" u="sng" dirty="0" err="1" smtClean="0"/>
              <a:t>Wissenschaftslehre</a:t>
            </a:r>
            <a:r>
              <a:rPr lang="en-US" altLang="ja-JP" sz="2400" i="1" u="sng" dirty="0" smtClean="0"/>
              <a:t> </a:t>
            </a:r>
            <a:r>
              <a:rPr lang="en-US" altLang="ja-JP" sz="2400" dirty="0" smtClean="0"/>
              <a:t>Fichte </a:t>
            </a:r>
            <a:r>
              <a:rPr lang="en-US" altLang="ja-JP" sz="2400" dirty="0"/>
              <a:t>expressed a similar opinion </a:t>
            </a:r>
            <a:r>
              <a:rPr lang="en-US" altLang="ja-JP" sz="2400" dirty="0" smtClean="0"/>
              <a:t>:</a:t>
            </a:r>
            <a:endParaRPr lang="ja-JP" altLang="ja-JP" sz="2400" dirty="0"/>
          </a:p>
          <a:p>
            <a:r>
              <a:rPr lang="en-US" altLang="ja-JP" sz="2400" dirty="0" smtClean="0">
                <a:solidFill>
                  <a:schemeClr val="tx2"/>
                </a:solidFill>
              </a:rPr>
              <a:t>“How […] </a:t>
            </a:r>
            <a:r>
              <a:rPr lang="en-US" altLang="ja-JP" sz="2400" dirty="0">
                <a:solidFill>
                  <a:schemeClr val="tx2"/>
                </a:solidFill>
              </a:rPr>
              <a:t>could the </a:t>
            </a:r>
            <a:r>
              <a:rPr lang="en-US" altLang="ja-JP" sz="2400" i="1" dirty="0" err="1">
                <a:solidFill>
                  <a:schemeClr val="tx2"/>
                </a:solidFill>
              </a:rPr>
              <a:t>Wissenschaftslehre</a:t>
            </a:r>
            <a:r>
              <a:rPr lang="en-US" altLang="ja-JP" sz="2400" dirty="0">
                <a:solidFill>
                  <a:schemeClr val="tx2"/>
                </a:solidFill>
              </a:rPr>
              <a:t> communicate itself to a dogmatist, since it simply </a:t>
            </a:r>
            <a:r>
              <a:rPr lang="en-US" altLang="ja-JP" sz="2400" i="1" dirty="0">
                <a:solidFill>
                  <a:schemeClr val="tx2"/>
                </a:solidFill>
              </a:rPr>
              <a:t>does not agree with him upon a single point</a:t>
            </a:r>
            <a:r>
              <a:rPr lang="en-US" altLang="ja-JP" sz="2400" dirty="0">
                <a:solidFill>
                  <a:schemeClr val="tx2"/>
                </a:solidFill>
              </a:rPr>
              <a:t> concerning the </a:t>
            </a:r>
            <a:r>
              <a:rPr lang="en-US" altLang="ja-JP" sz="2400" i="1" dirty="0">
                <a:solidFill>
                  <a:schemeClr val="tx2"/>
                </a:solidFill>
              </a:rPr>
              <a:t>material</a:t>
            </a:r>
            <a:r>
              <a:rPr lang="en-US" altLang="ja-JP" sz="2400" dirty="0">
                <a:solidFill>
                  <a:schemeClr val="tx2"/>
                </a:solidFill>
              </a:rPr>
              <a:t> of cognition, and thus there exists no common ground from which they could jointly proceed</a:t>
            </a:r>
            <a:r>
              <a:rPr lang="en-US" altLang="ja-JP" sz="2400" dirty="0" smtClean="0">
                <a:solidFill>
                  <a:schemeClr val="tx2"/>
                </a:solidFill>
              </a:rPr>
              <a:t>?”  (SWI</a:t>
            </a:r>
            <a:r>
              <a:rPr lang="en-US" altLang="ja-JP" sz="2400" dirty="0">
                <a:solidFill>
                  <a:schemeClr val="tx2"/>
                </a:solidFill>
              </a:rPr>
              <a:t>, 509; IW, 94</a:t>
            </a:r>
            <a:r>
              <a:rPr lang="en-US" altLang="ja-JP" sz="2400" dirty="0" smtClean="0">
                <a:solidFill>
                  <a:schemeClr val="tx2"/>
                </a:solidFill>
              </a:rPr>
              <a:t>.)</a:t>
            </a:r>
            <a:endParaRPr lang="ja-JP" altLang="ja-JP" sz="2400" dirty="0">
              <a:solidFill>
                <a:schemeClr val="tx2"/>
              </a:solidFill>
            </a:endParaRPr>
          </a:p>
          <a:p>
            <a:r>
              <a:rPr lang="en-US" altLang="ja-JP" sz="2400" dirty="0" smtClean="0">
                <a:solidFill>
                  <a:schemeClr val="tx2"/>
                </a:solidFill>
              </a:rPr>
              <a:t>“We </a:t>
            </a:r>
            <a:r>
              <a:rPr lang="en-US" altLang="ja-JP" sz="2400" dirty="0">
                <a:solidFill>
                  <a:schemeClr val="tx2"/>
                </a:solidFill>
              </a:rPr>
              <a:t>do not wish to refute their system </a:t>
            </a:r>
            <a:r>
              <a:rPr lang="en-US" altLang="ja-JP" sz="2400" u="heavy" dirty="0">
                <a:solidFill>
                  <a:schemeClr val="tx2"/>
                </a:solidFill>
                <a:uFill>
                  <a:solidFill>
                    <a:srgbClr val="C00000"/>
                  </a:solidFill>
                </a:uFill>
              </a:rPr>
              <a:t>for them</a:t>
            </a:r>
            <a:r>
              <a:rPr lang="en-US" altLang="ja-JP" sz="2400" dirty="0">
                <a:solidFill>
                  <a:schemeClr val="tx2"/>
                </a:solidFill>
              </a:rPr>
              <a:t>, because we are unable to do this. We certainly can refute their system</a:t>
            </a:r>
            <a:r>
              <a:rPr lang="en-US" altLang="ja-JP" sz="2400" i="1" dirty="0">
                <a:solidFill>
                  <a:schemeClr val="tx2"/>
                </a:solidFill>
              </a:rPr>
              <a:t> </a:t>
            </a:r>
            <a:r>
              <a:rPr lang="en-US" altLang="ja-JP" sz="2400" i="1" u="heavy" dirty="0">
                <a:solidFill>
                  <a:schemeClr val="tx2"/>
                </a:solidFill>
              </a:rPr>
              <a:t>for us</a:t>
            </a:r>
            <a:r>
              <a:rPr lang="en-US" altLang="ja-JP" sz="2400" dirty="0">
                <a:solidFill>
                  <a:schemeClr val="tx2"/>
                </a:solidFill>
              </a:rPr>
              <a:t>, [</a:t>
            </a:r>
            <a:r>
              <a:rPr lang="ja-JP" altLang="ja-JP" sz="2400" dirty="0">
                <a:solidFill>
                  <a:schemeClr val="tx2"/>
                </a:solidFill>
              </a:rPr>
              <a:t>…</a:t>
            </a:r>
            <a:r>
              <a:rPr lang="en-US" altLang="ja-JP" sz="2400" dirty="0">
                <a:solidFill>
                  <a:schemeClr val="tx2"/>
                </a:solidFill>
              </a:rPr>
              <a:t>] But we cannot refute it </a:t>
            </a:r>
            <a:r>
              <a:rPr lang="en-US" altLang="ja-JP" sz="2400" u="heavy" dirty="0">
                <a:solidFill>
                  <a:schemeClr val="tx2"/>
                </a:solidFill>
              </a:rPr>
              <a:t>for them</a:t>
            </a:r>
            <a:r>
              <a:rPr lang="en-US" altLang="ja-JP" sz="2400" dirty="0" smtClean="0">
                <a:solidFill>
                  <a:schemeClr val="tx2"/>
                </a:solidFill>
              </a:rPr>
              <a:t>.” (SWI</a:t>
            </a:r>
            <a:r>
              <a:rPr lang="en-US" altLang="ja-JP" sz="2400" dirty="0">
                <a:solidFill>
                  <a:schemeClr val="tx2"/>
                </a:solidFill>
              </a:rPr>
              <a:t>, 510; IW, 95</a:t>
            </a:r>
            <a:r>
              <a:rPr lang="en-US" altLang="ja-JP" sz="2400" dirty="0" smtClean="0">
                <a:solidFill>
                  <a:schemeClr val="tx2"/>
                </a:solidFill>
              </a:rPr>
              <a:t>.)</a:t>
            </a:r>
            <a:endParaRPr lang="ja-JP" altLang="ja-JP" sz="2400" dirty="0">
              <a:solidFill>
                <a:schemeClr val="tx2"/>
              </a:solidFill>
            </a:endParaRPr>
          </a:p>
          <a:p>
            <a:r>
              <a:rPr lang="en-US" altLang="ja-JP" sz="2400" dirty="0" smtClean="0"/>
              <a:t>Fichte </a:t>
            </a:r>
            <a:r>
              <a:rPr lang="en-US" altLang="ja-JP" sz="2400" dirty="0"/>
              <a:t>denied the existence of a </a:t>
            </a:r>
            <a:r>
              <a:rPr lang="en-US" altLang="ja-JP" sz="2400" i="1" dirty="0"/>
              <a:t>thing in itself</a:t>
            </a:r>
            <a:r>
              <a:rPr lang="en-US" altLang="ja-JP" sz="2400" dirty="0"/>
              <a:t> from the perspective of idealism. However, if idealism </a:t>
            </a:r>
            <a:r>
              <a:rPr lang="en-US" altLang="ja-JP" sz="2400" dirty="0" smtClean="0"/>
              <a:t>cannot</a:t>
            </a:r>
            <a:r>
              <a:rPr lang="ja-JP" altLang="en-US" sz="2400" dirty="0"/>
              <a:t> </a:t>
            </a:r>
            <a:r>
              <a:rPr lang="en-US" altLang="ja-JP" sz="2400" dirty="0" smtClean="0"/>
              <a:t>criticize dogmatism</a:t>
            </a:r>
            <a:r>
              <a:rPr lang="ja-JP" altLang="en-US" sz="2400" dirty="0" smtClean="0"/>
              <a:t> </a:t>
            </a:r>
            <a:r>
              <a:rPr lang="en-US" altLang="ja-JP" sz="2400" dirty="0" smtClean="0"/>
              <a:t>not from the perspective of idealism but </a:t>
            </a:r>
            <a:r>
              <a:rPr lang="en-US" altLang="ja-JP" sz="2400" dirty="0"/>
              <a:t>in principle, </a:t>
            </a:r>
            <a:r>
              <a:rPr lang="en-US" altLang="ja-JP" sz="2400" dirty="0" smtClean="0"/>
              <a:t>then </a:t>
            </a:r>
            <a:r>
              <a:rPr lang="en-US" altLang="ja-JP" sz="2400" dirty="0"/>
              <a:t>the negation of the</a:t>
            </a:r>
            <a:r>
              <a:rPr lang="en-US" altLang="ja-JP" sz="2400" i="1" dirty="0"/>
              <a:t> </a:t>
            </a:r>
            <a:r>
              <a:rPr lang="en-US" altLang="ja-JP" sz="2400" i="1" dirty="0" smtClean="0"/>
              <a:t>thing-in-itself </a:t>
            </a:r>
            <a:r>
              <a:rPr lang="en-US" altLang="ja-JP" sz="2400" dirty="0"/>
              <a:t>cannot be proved theoretically. Fichte should have said that the claim of the existence of </a:t>
            </a:r>
            <a:r>
              <a:rPr lang="en-US" altLang="ja-JP" sz="2400" dirty="0" smtClean="0"/>
              <a:t>thing-in-itself </a:t>
            </a:r>
            <a:r>
              <a:rPr lang="en-US" altLang="ja-JP" sz="2400" dirty="0"/>
              <a:t>is </a:t>
            </a:r>
            <a:r>
              <a:rPr lang="en-US" altLang="ja-JP" sz="2400" dirty="0" smtClean="0"/>
              <a:t>possible.</a:t>
            </a:r>
            <a:endParaRPr lang="ja-JP" altLang="ja-JP" sz="2400" dirty="0"/>
          </a:p>
          <a:p>
            <a:r>
              <a:rPr lang="en-US" altLang="ja-JP" dirty="0"/>
              <a:t> </a:t>
            </a:r>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10</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179512" y="404664"/>
            <a:ext cx="8784976" cy="6264696"/>
          </a:xfrm>
        </p:spPr>
        <p:txBody>
          <a:bodyPr>
            <a:noAutofit/>
          </a:bodyPr>
          <a:lstStyle/>
          <a:p>
            <a:r>
              <a:rPr lang="en-US" altLang="ja-JP" sz="2400" u="heavy" dirty="0">
                <a:uFill>
                  <a:solidFill>
                    <a:srgbClr val="C00000"/>
                  </a:solidFill>
                </a:uFill>
              </a:rPr>
              <a:t>3</a:t>
            </a:r>
            <a:r>
              <a:rPr lang="ja-JP" altLang="ja-JP" sz="2400" u="heavy" dirty="0">
                <a:uFill>
                  <a:solidFill>
                    <a:srgbClr val="C00000"/>
                  </a:solidFill>
                </a:uFill>
              </a:rPr>
              <a:t>　</a:t>
            </a:r>
            <a:r>
              <a:rPr lang="en-US" altLang="ja-JP" sz="2400" u="heavy" dirty="0">
                <a:uFill>
                  <a:solidFill>
                    <a:srgbClr val="C00000"/>
                  </a:solidFill>
                </a:uFill>
              </a:rPr>
              <a:t>Beyond </a:t>
            </a:r>
            <a:r>
              <a:rPr lang="en-US" altLang="ja-JP" sz="2400" u="heavy" dirty="0" smtClean="0">
                <a:uFill>
                  <a:solidFill>
                    <a:srgbClr val="C00000"/>
                  </a:solidFill>
                </a:uFill>
              </a:rPr>
              <a:t>indisputability </a:t>
            </a:r>
            <a:r>
              <a:rPr lang="en-US" altLang="ja-JP" sz="2400" u="heavy" dirty="0">
                <a:uFill>
                  <a:solidFill>
                    <a:srgbClr val="C00000"/>
                  </a:solidFill>
                </a:uFill>
              </a:rPr>
              <a:t>between dogmatism and </a:t>
            </a:r>
            <a:r>
              <a:rPr lang="en-US" altLang="ja-JP" sz="2400" u="heavy" dirty="0" smtClean="0">
                <a:uFill>
                  <a:solidFill>
                    <a:srgbClr val="C00000"/>
                  </a:solidFill>
                </a:uFill>
              </a:rPr>
              <a:t>idealism</a:t>
            </a:r>
          </a:p>
          <a:p>
            <a:r>
              <a:rPr lang="en-US" altLang="ja-JP" sz="2200" dirty="0" smtClean="0"/>
              <a:t>The indisputability (incommensurability) between </a:t>
            </a:r>
            <a:r>
              <a:rPr lang="en-US" altLang="ja-JP" sz="2200" dirty="0"/>
              <a:t>idealism and dogmatism was asserted until at least 1804. Fichte gave three series of lectures on </a:t>
            </a:r>
            <a:r>
              <a:rPr lang="en-US" altLang="ja-JP" sz="2200" i="1" dirty="0" err="1"/>
              <a:t>Wissenschaftslehre</a:t>
            </a:r>
            <a:r>
              <a:rPr lang="en-US" altLang="ja-JP" sz="2200" dirty="0"/>
              <a:t> in 1804. In the second </a:t>
            </a:r>
            <a:r>
              <a:rPr lang="en-US" altLang="ja-JP" sz="2200" dirty="0" smtClean="0"/>
              <a:t>series, </a:t>
            </a:r>
            <a:r>
              <a:rPr lang="en-US" altLang="ja-JP" sz="2200" dirty="0"/>
              <a:t>Fichte described the indisputability between idealism and </a:t>
            </a:r>
            <a:r>
              <a:rPr lang="en-US" altLang="ja-JP" sz="2200" dirty="0" smtClean="0"/>
              <a:t>realism again.</a:t>
            </a:r>
          </a:p>
          <a:p>
            <a:r>
              <a:rPr lang="en-US" altLang="ja-JP" sz="2200" dirty="0" smtClean="0"/>
              <a:t>However Fichte </a:t>
            </a:r>
            <a:r>
              <a:rPr lang="en-US" altLang="ja-JP" sz="2200" dirty="0"/>
              <a:t>did not argue that the indisputability between </a:t>
            </a:r>
            <a:r>
              <a:rPr lang="en-US" altLang="ja-JP" sz="2200" dirty="0" smtClean="0"/>
              <a:t>systems</a:t>
            </a:r>
            <a:r>
              <a:rPr lang="en-US" altLang="ja-JP" sz="2200" i="1" dirty="0" smtClean="0"/>
              <a:t> </a:t>
            </a:r>
            <a:r>
              <a:rPr lang="en-US" altLang="ja-JP" sz="2200" dirty="0" smtClean="0"/>
              <a:t>leads us to </a:t>
            </a:r>
            <a:r>
              <a:rPr lang="en-US" altLang="ja-JP" sz="2200" dirty="0"/>
              <a:t>the selection of one system over another rested merely on one’s </a:t>
            </a:r>
            <a:r>
              <a:rPr lang="en-US" altLang="ja-JP" sz="2200" dirty="0" smtClean="0"/>
              <a:t>interests </a:t>
            </a:r>
            <a:r>
              <a:rPr lang="en-US" altLang="ja-JP" sz="2200" dirty="0"/>
              <a:t>as discussed in </a:t>
            </a:r>
            <a:r>
              <a:rPr lang="en-US" altLang="ja-JP" sz="2200" i="1" dirty="0"/>
              <a:t>First Introduction to the </a:t>
            </a:r>
            <a:r>
              <a:rPr lang="en-US" altLang="ja-JP" sz="2200" i="1" dirty="0" err="1"/>
              <a:t>Wissenschaftslehre</a:t>
            </a:r>
            <a:r>
              <a:rPr lang="en-US" altLang="ja-JP" sz="2200" i="1" dirty="0" smtClean="0"/>
              <a:t>,</a:t>
            </a:r>
            <a:r>
              <a:rPr lang="en-US" altLang="ja-JP" sz="2200" dirty="0" smtClean="0"/>
              <a:t> </a:t>
            </a:r>
            <a:r>
              <a:rPr lang="en-US" altLang="ja-JP" sz="2200" dirty="0"/>
              <a:t>nor did he argue that one perspective can criticize another only </a:t>
            </a:r>
            <a:r>
              <a:rPr lang="en-US" altLang="ja-JP" sz="2200" dirty="0" smtClean="0"/>
              <a:t>for </a:t>
            </a:r>
            <a:r>
              <a:rPr lang="en-US" altLang="ja-JP" sz="2200" dirty="0"/>
              <a:t>its own </a:t>
            </a:r>
            <a:r>
              <a:rPr lang="en-US" altLang="ja-JP" sz="2200" dirty="0" smtClean="0"/>
              <a:t>standpoint as in </a:t>
            </a:r>
            <a:r>
              <a:rPr lang="en-US" altLang="ja-JP" sz="2200" i="1" dirty="0"/>
              <a:t>Second Introduction to the </a:t>
            </a:r>
            <a:r>
              <a:rPr lang="en-US" altLang="ja-JP" sz="2200" i="1" dirty="0" err="1"/>
              <a:t>Wissenschaftslehre</a:t>
            </a:r>
            <a:r>
              <a:rPr lang="en-US" altLang="ja-JP" sz="2200" dirty="0"/>
              <a:t>. </a:t>
            </a:r>
            <a:endParaRPr lang="en-US" altLang="ja-JP" sz="2200" dirty="0" smtClean="0"/>
          </a:p>
          <a:p>
            <a:r>
              <a:rPr lang="en-US" altLang="ja-JP" sz="2200" dirty="0" smtClean="0"/>
              <a:t>He </a:t>
            </a:r>
            <a:r>
              <a:rPr lang="en-US" altLang="ja-JP" sz="2200" dirty="0"/>
              <a:t>proposed </a:t>
            </a:r>
            <a:r>
              <a:rPr lang="en-US" altLang="ja-JP" sz="2200" dirty="0" smtClean="0"/>
              <a:t>here to </a:t>
            </a:r>
            <a:r>
              <a:rPr lang="en-US" altLang="ja-JP" sz="2200" dirty="0"/>
              <a:t>fight against realism </a:t>
            </a:r>
            <a:r>
              <a:rPr lang="en-US" altLang="ja-JP" sz="2200" u="heavy" dirty="0"/>
              <a:t>on </a:t>
            </a:r>
            <a:r>
              <a:rPr lang="en-US" altLang="ja-JP" sz="2200" u="heavy" dirty="0" smtClean="0"/>
              <a:t>the standpoint of realism</a:t>
            </a:r>
            <a:r>
              <a:rPr lang="en-US" altLang="ja-JP" sz="2200" dirty="0" smtClean="0"/>
              <a:t> by </a:t>
            </a:r>
            <a:r>
              <a:rPr lang="en-US" altLang="ja-JP" sz="2200" dirty="0"/>
              <a:t>catching it in self-contradictions</a:t>
            </a:r>
            <a:r>
              <a:rPr lang="en-US" altLang="ja-JP" sz="2400" dirty="0"/>
              <a:t>. </a:t>
            </a:r>
          </a:p>
          <a:p>
            <a:endParaRPr lang="en-US" altLang="ja-JP" sz="2200" dirty="0" smtClean="0"/>
          </a:p>
          <a:p>
            <a:endParaRPr lang="en-US" altLang="ja-JP" sz="2200" dirty="0" smtClean="0">
              <a:solidFill>
                <a:schemeClr val="tx2"/>
              </a:solidFill>
            </a:endParaRPr>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11</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323528" y="476672"/>
            <a:ext cx="8424936" cy="6264696"/>
          </a:xfrm>
        </p:spPr>
        <p:txBody>
          <a:bodyPr>
            <a:normAutofit fontScale="85000" lnSpcReduction="10000"/>
          </a:bodyPr>
          <a:lstStyle/>
          <a:p>
            <a:r>
              <a:rPr lang="en-US" altLang="ja-JP" sz="2400" dirty="0" smtClean="0">
                <a:solidFill>
                  <a:schemeClr val="tx2"/>
                </a:solidFill>
              </a:rPr>
              <a:t>“</a:t>
            </a:r>
            <a:r>
              <a:rPr lang="en-US" altLang="ja-JP" sz="2400" dirty="0">
                <a:solidFill>
                  <a:schemeClr val="tx2"/>
                </a:solidFill>
              </a:rPr>
              <a:t>We must therefore attend to realism, temporarily abstracting in every way from idealism; </a:t>
            </a:r>
            <a:r>
              <a:rPr lang="en-US" altLang="ja-JP" sz="2400" dirty="0" smtClean="0">
                <a:solidFill>
                  <a:schemeClr val="tx2"/>
                </a:solidFill>
              </a:rPr>
              <a:t>since</a:t>
            </a:r>
            <a:r>
              <a:rPr lang="ja-JP" altLang="en-US" sz="2400" dirty="0" smtClean="0">
                <a:solidFill>
                  <a:schemeClr val="tx2"/>
                </a:solidFill>
              </a:rPr>
              <a:t> </a:t>
            </a:r>
            <a:r>
              <a:rPr lang="en-US" altLang="ja-JP" sz="2400" dirty="0" smtClean="0">
                <a:solidFill>
                  <a:schemeClr val="tx2"/>
                </a:solidFill>
              </a:rPr>
              <a:t>[…] we </a:t>
            </a:r>
            <a:r>
              <a:rPr lang="en-US" altLang="ja-JP" sz="2400" dirty="0">
                <a:solidFill>
                  <a:schemeClr val="tx2"/>
                </a:solidFill>
              </a:rPr>
              <a:t>cannot let realism be absolutely valid, but rather want to correct it, and since we cannot combat it from the perspective of idealism, </a:t>
            </a:r>
            <a:r>
              <a:rPr lang="en-US" altLang="ja-JP" sz="2400" u="sng" dirty="0">
                <a:solidFill>
                  <a:schemeClr val="tx2"/>
                </a:solidFill>
              </a:rPr>
              <a:t>we must fight against it on its own grounds: catch it in self-contradiction.</a:t>
            </a:r>
            <a:r>
              <a:rPr lang="en-US" altLang="ja-JP" sz="2400" dirty="0">
                <a:solidFill>
                  <a:schemeClr val="tx2"/>
                </a:solidFill>
              </a:rPr>
              <a:t> Through</a:t>
            </a:r>
            <a:r>
              <a:rPr lang="en-US" altLang="ja-JP" sz="2400" i="1" dirty="0">
                <a:solidFill>
                  <a:schemeClr val="tx2"/>
                </a:solidFill>
              </a:rPr>
              <a:t> </a:t>
            </a:r>
            <a:r>
              <a:rPr lang="en-US" altLang="ja-JP" sz="2400" i="1" u="sng" dirty="0">
                <a:solidFill>
                  <a:schemeClr val="tx2"/>
                </a:solidFill>
              </a:rPr>
              <a:t>this very </a:t>
            </a:r>
            <a:r>
              <a:rPr lang="en-US" altLang="ja-JP" sz="2400" i="1" u="sng" dirty="0" smtClean="0">
                <a:solidFill>
                  <a:schemeClr val="tx2"/>
                </a:solidFill>
              </a:rPr>
              <a:t>contradiction,</a:t>
            </a:r>
            <a:r>
              <a:rPr lang="ja-JP" altLang="en-US" sz="2400" i="1" dirty="0" smtClean="0">
                <a:solidFill>
                  <a:schemeClr val="tx2"/>
                </a:solidFill>
              </a:rPr>
              <a:t> </a:t>
            </a:r>
            <a:r>
              <a:rPr lang="en-US" altLang="ja-JP" sz="2400" dirty="0" smtClean="0">
                <a:solidFill>
                  <a:schemeClr val="tx2"/>
                </a:solidFill>
              </a:rPr>
              <a:t>[…]</a:t>
            </a:r>
            <a:r>
              <a:rPr lang="ja-JP" altLang="en-US" sz="2400" dirty="0" smtClean="0">
                <a:solidFill>
                  <a:schemeClr val="tx2"/>
                </a:solidFill>
              </a:rPr>
              <a:t> </a:t>
            </a:r>
            <a:r>
              <a:rPr lang="en-US" altLang="ja-JP" sz="2400" dirty="0" smtClean="0">
                <a:solidFill>
                  <a:schemeClr val="tx2"/>
                </a:solidFill>
              </a:rPr>
              <a:t>realism’s </a:t>
            </a:r>
            <a:r>
              <a:rPr lang="en-US" altLang="ja-JP" sz="2400" dirty="0">
                <a:solidFill>
                  <a:schemeClr val="tx2"/>
                </a:solidFill>
              </a:rPr>
              <a:t>empirical principle would become </a:t>
            </a:r>
            <a:r>
              <a:rPr lang="en-US" altLang="ja-JP" sz="2400" i="1" dirty="0">
                <a:solidFill>
                  <a:schemeClr val="tx2"/>
                </a:solidFill>
              </a:rPr>
              <a:t>genetic</a:t>
            </a:r>
            <a:r>
              <a:rPr lang="en-US" altLang="ja-JP" sz="2400" dirty="0">
                <a:solidFill>
                  <a:schemeClr val="tx2"/>
                </a:solidFill>
              </a:rPr>
              <a:t>, and in this genesis, perhaps it will become </a:t>
            </a:r>
            <a:r>
              <a:rPr lang="en-US" altLang="ja-JP" sz="2400" u="sng" dirty="0">
                <a:solidFill>
                  <a:schemeClr val="tx2"/>
                </a:solidFill>
              </a:rPr>
              <a:t>the principle of a higher realism and </a:t>
            </a:r>
            <a:r>
              <a:rPr lang="en-US" altLang="ja-JP" sz="2400" dirty="0">
                <a:solidFill>
                  <a:schemeClr val="tx2"/>
                </a:solidFill>
              </a:rPr>
              <a:t>idealism</a:t>
            </a:r>
            <a:r>
              <a:rPr lang="en-US" altLang="ja-JP" sz="2400" i="1" dirty="0">
                <a:solidFill>
                  <a:schemeClr val="tx2"/>
                </a:solidFill>
              </a:rPr>
              <a:t> [united] into one</a:t>
            </a:r>
            <a:r>
              <a:rPr lang="en-US" altLang="ja-JP" sz="2400" dirty="0">
                <a:solidFill>
                  <a:schemeClr val="tx2"/>
                </a:solidFill>
              </a:rPr>
              <a:t>.”</a:t>
            </a:r>
            <a:r>
              <a:rPr lang="en-US" altLang="ja-JP" sz="2400" dirty="0"/>
              <a:t> </a:t>
            </a:r>
            <a:r>
              <a:rPr lang="en-US" altLang="ja-JP" sz="2200" dirty="0"/>
              <a:t>(GA II/8, 182; SW X, 182; SK, 97</a:t>
            </a:r>
            <a:r>
              <a:rPr lang="en-US" altLang="ja-JP" sz="2200" dirty="0" smtClean="0"/>
              <a:t>.)</a:t>
            </a:r>
          </a:p>
          <a:p>
            <a:r>
              <a:rPr lang="en-US" altLang="ja-JP" sz="1700" dirty="0" smtClean="0"/>
              <a:t>(</a:t>
            </a:r>
            <a:r>
              <a:rPr lang="en-US" altLang="ja-JP" sz="1900" dirty="0"/>
              <a:t>SK: J. G. Fichte, </a:t>
            </a:r>
            <a:r>
              <a:rPr lang="en-US" altLang="ja-JP" sz="1900" i="1" dirty="0"/>
              <a:t>The Science of Knowing J. G. Fichte’s 1804 Lectures on the </a:t>
            </a:r>
            <a:r>
              <a:rPr lang="en-US" altLang="ja-JP" sz="1900" i="1" dirty="0" err="1"/>
              <a:t>Wissenschaftslehre</a:t>
            </a:r>
            <a:r>
              <a:rPr lang="en-US" altLang="ja-JP" sz="1900" dirty="0"/>
              <a:t>, translated by W. E. Wright, State University of New York Press, 2005.</a:t>
            </a:r>
            <a:r>
              <a:rPr lang="en-US" altLang="ja-JP" sz="1700" dirty="0" smtClean="0"/>
              <a:t>)</a:t>
            </a:r>
            <a:endParaRPr lang="ja-JP" altLang="ja-JP" sz="1700" dirty="0"/>
          </a:p>
          <a:p>
            <a:r>
              <a:rPr lang="en-US" altLang="ja-JP" sz="2400" dirty="0" smtClean="0"/>
              <a:t>What kind of contradiction arises here? Fichte </a:t>
            </a:r>
            <a:r>
              <a:rPr lang="en-US" altLang="ja-JP" sz="2400" dirty="0"/>
              <a:t>tried to construct facts and representations based on ‘</a:t>
            </a:r>
            <a:r>
              <a:rPr lang="en-US" altLang="ja-JP" sz="2400" i="1" dirty="0"/>
              <a:t>in-itself</a:t>
            </a:r>
            <a:r>
              <a:rPr lang="en-US" altLang="ja-JP" sz="2400" dirty="0"/>
              <a:t>’’ (</a:t>
            </a:r>
            <a:r>
              <a:rPr lang="en-US" altLang="ja-JP" sz="2400" dirty="0" err="1"/>
              <a:t>Ansich</a:t>
            </a:r>
            <a:r>
              <a:rPr lang="en-US" altLang="ja-JP" sz="2400" dirty="0"/>
              <a:t>) from the perspective of realism. This construction </a:t>
            </a:r>
            <a:r>
              <a:rPr lang="en-US" altLang="ja-JP" sz="2400" dirty="0" smtClean="0"/>
              <a:t>should be made by in-itself, but  it is actually made by a philosopher. </a:t>
            </a:r>
            <a:r>
              <a:rPr lang="en-US" altLang="ja-JP" sz="2400" dirty="0"/>
              <a:t>Because this process began with a request, “</a:t>
            </a:r>
            <a:r>
              <a:rPr lang="en-US" altLang="ja-JP" sz="2400" dirty="0">
                <a:solidFill>
                  <a:srgbClr val="C00000"/>
                </a:solidFill>
              </a:rPr>
              <a:t>Think an </a:t>
            </a:r>
            <a:r>
              <a:rPr lang="en-US" altLang="ja-JP" sz="2400" i="1" dirty="0" smtClean="0">
                <a:solidFill>
                  <a:srgbClr val="C00000"/>
                </a:solidFill>
              </a:rPr>
              <a:t>in-itself (An </a:t>
            </a:r>
            <a:r>
              <a:rPr lang="en-US" altLang="ja-JP" sz="2400" i="1" dirty="0" err="1" smtClean="0">
                <a:solidFill>
                  <a:srgbClr val="C00000"/>
                </a:solidFill>
              </a:rPr>
              <a:t>sich</a:t>
            </a:r>
            <a:r>
              <a:rPr lang="en-US" altLang="ja-JP" sz="2400" i="1" dirty="0" smtClean="0"/>
              <a:t>)</a:t>
            </a:r>
            <a:r>
              <a:rPr lang="en-US" altLang="ja-JP" sz="2400" dirty="0" smtClean="0"/>
              <a:t>,” </a:t>
            </a:r>
            <a:r>
              <a:rPr lang="en-US" altLang="ja-JP" sz="2400" dirty="0"/>
              <a:t>it depends on our </a:t>
            </a:r>
            <a:r>
              <a:rPr lang="en-US" altLang="ja-JP" sz="2400" dirty="0" smtClean="0"/>
              <a:t>consciousness. This </a:t>
            </a:r>
            <a:r>
              <a:rPr lang="en-US" altLang="ja-JP" sz="2400" dirty="0"/>
              <a:t>consciousness cannot </a:t>
            </a:r>
            <a:r>
              <a:rPr lang="en-US" altLang="ja-JP" sz="2400" dirty="0" smtClean="0"/>
              <a:t>be yet constructed </a:t>
            </a:r>
            <a:r>
              <a:rPr lang="en-US" altLang="ja-JP" sz="2400" dirty="0"/>
              <a:t>by </a:t>
            </a:r>
            <a:r>
              <a:rPr lang="en-US" altLang="ja-JP" sz="2400" i="1" dirty="0" smtClean="0"/>
              <a:t>in-itself </a:t>
            </a:r>
            <a:r>
              <a:rPr lang="en-US" altLang="ja-JP" sz="2400" dirty="0" smtClean="0"/>
              <a:t>at </a:t>
            </a:r>
            <a:r>
              <a:rPr lang="en-US" altLang="ja-JP" sz="2400" dirty="0"/>
              <a:t>the beginning. Thus, this process can hold only from the perspective of idealism. </a:t>
            </a:r>
            <a:r>
              <a:rPr lang="en-US" altLang="ja-JP" sz="2400" dirty="0" smtClean="0"/>
              <a:t>Therefore </a:t>
            </a:r>
            <a:r>
              <a:rPr lang="en-US" altLang="ja-JP" sz="2400" dirty="0"/>
              <a:t>this attempt to seek the </a:t>
            </a:r>
            <a:r>
              <a:rPr lang="en-US" altLang="ja-JP" sz="2400" dirty="0" smtClean="0"/>
              <a:t>possibility of </a:t>
            </a:r>
            <a:r>
              <a:rPr lang="en-US" altLang="ja-JP" sz="2400" dirty="0"/>
              <a:t>realism ends </a:t>
            </a:r>
            <a:r>
              <a:rPr lang="en-US" altLang="ja-JP" sz="2400" u="sng" dirty="0"/>
              <a:t>in a self-contradiction</a:t>
            </a:r>
            <a:r>
              <a:rPr lang="en-US" altLang="ja-JP" sz="2400" dirty="0" smtClean="0"/>
              <a:t>.</a:t>
            </a:r>
            <a:endParaRPr lang="ja-JP" altLang="ja-JP" sz="2400"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12</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251520" y="476672"/>
            <a:ext cx="8640960" cy="6381328"/>
          </a:xfrm>
        </p:spPr>
        <p:txBody>
          <a:bodyPr>
            <a:normAutofit fontScale="85000" lnSpcReduction="10000"/>
          </a:bodyPr>
          <a:lstStyle/>
          <a:p>
            <a:r>
              <a:rPr lang="en-US" altLang="ja-JP" sz="2400" dirty="0">
                <a:solidFill>
                  <a:schemeClr val="tx2"/>
                </a:solidFill>
              </a:rPr>
              <a:t>“Think an </a:t>
            </a:r>
            <a:r>
              <a:rPr lang="en-US" altLang="ja-JP" sz="2400" i="1" dirty="0" smtClean="0">
                <a:solidFill>
                  <a:schemeClr val="tx2"/>
                </a:solidFill>
              </a:rPr>
              <a:t>in-itself</a:t>
            </a:r>
            <a:r>
              <a:rPr lang="en-US" altLang="ja-JP" sz="2400" dirty="0" smtClean="0">
                <a:solidFill>
                  <a:schemeClr val="tx2"/>
                </a:solidFill>
              </a:rPr>
              <a:t> (An </a:t>
            </a:r>
            <a:r>
              <a:rPr lang="en-US" altLang="ja-JP" sz="2400" dirty="0" err="1" smtClean="0">
                <a:solidFill>
                  <a:schemeClr val="tx2"/>
                </a:solidFill>
              </a:rPr>
              <a:t>sich</a:t>
            </a:r>
            <a:r>
              <a:rPr lang="en-US" altLang="ja-JP" sz="2400" dirty="0" smtClean="0">
                <a:solidFill>
                  <a:schemeClr val="tx2"/>
                </a:solidFill>
              </a:rPr>
              <a:t>)” </a:t>
            </a:r>
            <a:r>
              <a:rPr lang="en-US" altLang="ja-JP" sz="2400" dirty="0">
                <a:solidFill>
                  <a:schemeClr val="tx2"/>
                </a:solidFill>
              </a:rPr>
              <a:t>it began, and this thinking, or consciousness was possible. And this possibility has shaped our entire investigation to date; thus we have supported ourselves on consciousness</a:t>
            </a:r>
            <a:r>
              <a:rPr lang="en-US" altLang="ja-JP" sz="2400" dirty="0" smtClean="0">
                <a:solidFill>
                  <a:schemeClr val="tx2"/>
                </a:solidFill>
              </a:rPr>
              <a:t>, […] </a:t>
            </a:r>
            <a:r>
              <a:rPr lang="en-US" altLang="ja-JP" sz="2400" dirty="0">
                <a:solidFill>
                  <a:schemeClr val="tx2"/>
                </a:solidFill>
              </a:rPr>
              <a:t>Hence, our </a:t>
            </a:r>
            <a:r>
              <a:rPr lang="en-US" altLang="ja-JP" sz="2400" u="sng" dirty="0">
                <a:solidFill>
                  <a:schemeClr val="tx2"/>
                </a:solidFill>
              </a:rPr>
              <a:t>highest realism</a:t>
            </a:r>
            <a:r>
              <a:rPr lang="en-US" altLang="ja-JP" sz="2400" dirty="0">
                <a:solidFill>
                  <a:schemeClr val="tx2"/>
                </a:solidFill>
              </a:rPr>
              <a:t>, i.e., </a:t>
            </a:r>
            <a:r>
              <a:rPr lang="en-US" altLang="ja-JP" sz="2400" u="sng" dirty="0">
                <a:solidFill>
                  <a:schemeClr val="tx2"/>
                </a:solidFill>
              </a:rPr>
              <a:t>the highest standpoint of our own speculation</a:t>
            </a:r>
            <a:r>
              <a:rPr lang="en-US" altLang="ja-JP" sz="2400" dirty="0">
                <a:solidFill>
                  <a:schemeClr val="tx2"/>
                </a:solidFill>
              </a:rPr>
              <a:t>, is itself revealed here </a:t>
            </a:r>
            <a:r>
              <a:rPr lang="en-US" altLang="ja-JP" sz="2400" u="sng" dirty="0">
                <a:solidFill>
                  <a:schemeClr val="tx2"/>
                </a:solidFill>
              </a:rPr>
              <a:t>as an </a:t>
            </a:r>
            <a:r>
              <a:rPr lang="en-US" altLang="ja-JP" sz="2400" u="sng" dirty="0" smtClean="0">
                <a:solidFill>
                  <a:schemeClr val="tx2"/>
                </a:solidFill>
              </a:rPr>
              <a:t>idealism”</a:t>
            </a:r>
            <a:r>
              <a:rPr lang="en-US" altLang="ja-JP" sz="2400" dirty="0" smtClean="0"/>
              <a:t> (GA224</a:t>
            </a:r>
            <a:r>
              <a:rPr lang="en-US" altLang="ja-JP" sz="2400" dirty="0"/>
              <a:t>, SK, 113f</a:t>
            </a:r>
            <a:r>
              <a:rPr lang="en-US" altLang="ja-JP" sz="2400" dirty="0" smtClean="0"/>
              <a:t>.)</a:t>
            </a:r>
            <a:endParaRPr lang="ja-JP" altLang="ja-JP" sz="2400" dirty="0"/>
          </a:p>
          <a:p>
            <a:r>
              <a:rPr lang="en-US" altLang="ja-JP" sz="2400" dirty="0"/>
              <a:t>He explained why realism leads to a self-contradiction </a:t>
            </a:r>
            <a:r>
              <a:rPr lang="en-US" altLang="ja-JP" sz="2400" dirty="0" smtClean="0"/>
              <a:t>from a different point of view as </a:t>
            </a:r>
            <a:r>
              <a:rPr lang="en-US" altLang="ja-JP" sz="2400" dirty="0"/>
              <a:t>follows. </a:t>
            </a:r>
            <a:endParaRPr lang="en-US" altLang="ja-JP" sz="2400" dirty="0" smtClean="0"/>
          </a:p>
          <a:p>
            <a:r>
              <a:rPr lang="en-US" altLang="ja-JP" sz="2400" dirty="0" smtClean="0">
                <a:solidFill>
                  <a:srgbClr val="C00000"/>
                </a:solidFill>
              </a:rPr>
              <a:t>“Why </a:t>
            </a:r>
            <a:r>
              <a:rPr lang="en-US" altLang="ja-JP" sz="2400" dirty="0">
                <a:solidFill>
                  <a:srgbClr val="C00000"/>
                </a:solidFill>
              </a:rPr>
              <a:t>should it [realism] be given up? What was the true source of the error which we discovered in it? Being </a:t>
            </a:r>
            <a:r>
              <a:rPr lang="en-US" altLang="ja-JP" sz="2400" i="1" dirty="0">
                <a:solidFill>
                  <a:srgbClr val="C00000"/>
                </a:solidFill>
              </a:rPr>
              <a:t>in-itself</a:t>
            </a:r>
            <a:r>
              <a:rPr lang="en-US" altLang="ja-JP" sz="2400" dirty="0">
                <a:solidFill>
                  <a:srgbClr val="C00000"/>
                </a:solidFill>
              </a:rPr>
              <a:t> [was discovered] as a negation and a relational term</a:t>
            </a:r>
            <a:r>
              <a:rPr lang="en-US" altLang="ja-JP" sz="2400" dirty="0" smtClean="0">
                <a:solidFill>
                  <a:srgbClr val="C00000"/>
                </a:solidFill>
              </a:rPr>
              <a:t>.”</a:t>
            </a:r>
            <a:r>
              <a:rPr lang="en-US" altLang="ja-JP" sz="2400" dirty="0">
                <a:solidFill>
                  <a:srgbClr val="FF0000"/>
                </a:solidFill>
              </a:rPr>
              <a:t> </a:t>
            </a:r>
            <a:r>
              <a:rPr lang="en-US" altLang="ja-JP" sz="2400" dirty="0" smtClean="0"/>
              <a:t>(GA </a:t>
            </a:r>
            <a:r>
              <a:rPr lang="en-US" altLang="ja-JP" sz="2400" dirty="0"/>
              <a:t>II/8, 224; SW X, 203; SK 114</a:t>
            </a:r>
            <a:r>
              <a:rPr lang="en-US" altLang="ja-JP" sz="2400" dirty="0" smtClean="0"/>
              <a:t>.)</a:t>
            </a:r>
            <a:endParaRPr lang="ja-JP" altLang="ja-JP" sz="2400" dirty="0"/>
          </a:p>
          <a:p>
            <a:r>
              <a:rPr lang="en-US" altLang="ja-JP" sz="2400" dirty="0" smtClean="0"/>
              <a:t> We </a:t>
            </a:r>
            <a:r>
              <a:rPr lang="en-US" altLang="ja-JP" sz="2400" dirty="0"/>
              <a:t>qualified </a:t>
            </a:r>
            <a:r>
              <a:rPr lang="en-US" altLang="ja-JP" sz="2400" i="1" dirty="0"/>
              <a:t>in-itself</a:t>
            </a:r>
            <a:r>
              <a:rPr lang="en-US" altLang="ja-JP" sz="2400" dirty="0"/>
              <a:t> </a:t>
            </a:r>
            <a:r>
              <a:rPr lang="en-US" altLang="ja-JP" sz="2400" dirty="0" smtClean="0"/>
              <a:t>only as </a:t>
            </a:r>
            <a:r>
              <a:rPr lang="en-US" altLang="ja-JP" sz="2400" dirty="0"/>
              <a:t>‘a </a:t>
            </a:r>
            <a:r>
              <a:rPr lang="en-US" altLang="ja-JP" sz="2400" i="1" dirty="0"/>
              <a:t>Not-not in-itself’</a:t>
            </a:r>
            <a:r>
              <a:rPr lang="en-US" altLang="ja-JP" sz="2400" dirty="0"/>
              <a:t> </a:t>
            </a:r>
            <a:r>
              <a:rPr lang="en-US" altLang="ja-JP" sz="2400" dirty="0" smtClean="0"/>
              <a:t>(</a:t>
            </a:r>
            <a:r>
              <a:rPr lang="en-US" altLang="ja-JP" sz="2400" u="sng" dirty="0" err="1" smtClean="0"/>
              <a:t>Nicht-nicht</a:t>
            </a:r>
            <a:r>
              <a:rPr lang="en-US" altLang="ja-JP" sz="2400" u="sng" dirty="0" smtClean="0"/>
              <a:t> </a:t>
            </a:r>
            <a:r>
              <a:rPr lang="en-US" altLang="ja-JP" sz="2400" u="sng" dirty="0" err="1"/>
              <a:t>ansich</a:t>
            </a:r>
            <a:r>
              <a:rPr lang="en-US" altLang="ja-JP" sz="2400" u="sng" dirty="0" smtClean="0"/>
              <a:t>) (</a:t>
            </a:r>
            <a:r>
              <a:rPr lang="en-US" altLang="ja-JP" sz="2400" dirty="0" smtClean="0"/>
              <a:t>GA </a:t>
            </a:r>
            <a:r>
              <a:rPr lang="en-US" altLang="ja-JP" sz="2400" dirty="0"/>
              <a:t>II/8, 223</a:t>
            </a:r>
            <a:r>
              <a:rPr lang="en-US" altLang="ja-JP" sz="2400" dirty="0" smtClean="0"/>
              <a:t>.), viz. as </a:t>
            </a:r>
            <a:r>
              <a:rPr lang="en-US" altLang="ja-JP" sz="2400" dirty="0"/>
              <a:t>a negation of a relationship to </a:t>
            </a:r>
            <a:r>
              <a:rPr lang="en-US" altLang="ja-JP" sz="2400" dirty="0" smtClean="0"/>
              <a:t>‘</a:t>
            </a:r>
            <a:r>
              <a:rPr lang="en-US" altLang="ja-JP" sz="2400" i="1" dirty="0" smtClean="0"/>
              <a:t>a </a:t>
            </a:r>
            <a:r>
              <a:rPr lang="en-US" altLang="ja-JP" sz="2400" i="1" dirty="0"/>
              <a:t>Not </a:t>
            </a:r>
            <a:r>
              <a:rPr lang="en-US" altLang="ja-JP" sz="2400" i="1" dirty="0" smtClean="0"/>
              <a:t>in-itsel</a:t>
            </a:r>
            <a:r>
              <a:rPr lang="en-US" altLang="ja-JP" sz="2400" dirty="0" smtClean="0"/>
              <a:t>f’. This relationship is </a:t>
            </a:r>
            <a:r>
              <a:rPr lang="en-US" altLang="ja-JP" sz="2400" u="sng" dirty="0" smtClean="0"/>
              <a:t>predicated to the </a:t>
            </a:r>
            <a:r>
              <a:rPr lang="en-US" altLang="ja-JP" sz="2400" i="1" u="sng" dirty="0" smtClean="0"/>
              <a:t>in-itself</a:t>
            </a:r>
            <a:r>
              <a:rPr lang="en-US" altLang="ja-JP" sz="2400" dirty="0" smtClean="0"/>
              <a:t>, therefore it is based on our thinking. If </a:t>
            </a:r>
            <a:r>
              <a:rPr lang="en-US" altLang="ja-JP" sz="2400" dirty="0"/>
              <a:t>we remove </a:t>
            </a:r>
            <a:r>
              <a:rPr lang="en-US" altLang="ja-JP" sz="2400" dirty="0" smtClean="0"/>
              <a:t>all predicates from the </a:t>
            </a:r>
            <a:r>
              <a:rPr lang="en-US" altLang="ja-JP" sz="2400" i="1" dirty="0" smtClean="0"/>
              <a:t>in-itself</a:t>
            </a:r>
            <a:r>
              <a:rPr lang="en-US" altLang="ja-JP" sz="2400" dirty="0" smtClean="0"/>
              <a:t>,</a:t>
            </a:r>
            <a:r>
              <a:rPr lang="en-US" altLang="ja-JP" sz="2400" i="1" dirty="0" smtClean="0"/>
              <a:t> </a:t>
            </a:r>
            <a:r>
              <a:rPr lang="en-US" altLang="ja-JP" sz="2400" dirty="0"/>
              <a:t>then only </a:t>
            </a:r>
            <a:r>
              <a:rPr lang="en-US" altLang="ja-JP" sz="2400" dirty="0" smtClean="0"/>
              <a:t>being </a:t>
            </a:r>
            <a:r>
              <a:rPr lang="en-US" altLang="ja-JP" sz="2400" i="1" dirty="0" smtClean="0"/>
              <a:t>in-itself</a:t>
            </a:r>
            <a:r>
              <a:rPr lang="en-US" altLang="ja-JP" sz="2400" dirty="0" smtClean="0"/>
              <a:t> remains</a:t>
            </a:r>
            <a:r>
              <a:rPr lang="en-US" altLang="ja-JP" sz="2400" dirty="0"/>
              <a:t>. </a:t>
            </a:r>
            <a:endParaRPr lang="ja-JP" altLang="ja-JP" sz="2400" dirty="0"/>
          </a:p>
          <a:p>
            <a:r>
              <a:rPr lang="en-US" altLang="ja-JP" sz="2400" dirty="0"/>
              <a:t>As a result, </a:t>
            </a:r>
            <a:r>
              <a:rPr lang="en-US" altLang="ja-JP" sz="2400" dirty="0" smtClean="0"/>
              <a:t>the realism </a:t>
            </a:r>
            <a:r>
              <a:rPr lang="en-US" altLang="ja-JP" sz="2400" dirty="0"/>
              <a:t>can claim </a:t>
            </a:r>
            <a:r>
              <a:rPr lang="en-US" altLang="ja-JP" sz="2400" dirty="0" smtClean="0"/>
              <a:t>only the being </a:t>
            </a:r>
            <a:r>
              <a:rPr lang="en-US" altLang="ja-JP" sz="2400" i="1" dirty="0"/>
              <a:t>in-itself</a:t>
            </a:r>
            <a:r>
              <a:rPr lang="en-US" altLang="ja-JP" sz="2400" dirty="0"/>
              <a:t>. </a:t>
            </a:r>
            <a:endParaRPr lang="en-US" altLang="ja-JP" sz="2400" dirty="0" smtClean="0"/>
          </a:p>
          <a:p>
            <a:r>
              <a:rPr lang="en-US" altLang="ja-JP" sz="2400" dirty="0" smtClean="0"/>
              <a:t>Fichte </a:t>
            </a:r>
            <a:r>
              <a:rPr lang="en-US" altLang="ja-JP" sz="2400" dirty="0"/>
              <a:t>referred to such realism as </a:t>
            </a:r>
            <a:r>
              <a:rPr lang="en-US" altLang="ja-JP" sz="2400" dirty="0" smtClean="0"/>
              <a:t>‘</a:t>
            </a:r>
            <a:r>
              <a:rPr lang="en-US" altLang="ja-JP" sz="2400" u="sng" dirty="0" smtClean="0"/>
              <a:t>higher </a:t>
            </a:r>
            <a:r>
              <a:rPr lang="en-US" altLang="ja-JP" sz="2400" u="sng" dirty="0"/>
              <a:t>realism</a:t>
            </a:r>
            <a:r>
              <a:rPr lang="en-US" altLang="ja-JP" sz="2400" dirty="0" smtClean="0"/>
              <a:t>’</a:t>
            </a:r>
            <a:r>
              <a:rPr lang="en-US" altLang="ja-JP" sz="2400" dirty="0"/>
              <a:t> </a:t>
            </a:r>
            <a:r>
              <a:rPr lang="en-US" altLang="ja-JP" sz="2400" dirty="0" smtClean="0"/>
              <a:t>(GA </a:t>
            </a:r>
            <a:r>
              <a:rPr lang="en-US" altLang="ja-JP" sz="2400" dirty="0"/>
              <a:t>II/8, 182; SW X, 182; SK, 97</a:t>
            </a:r>
            <a:r>
              <a:rPr lang="en-US" altLang="ja-JP" sz="2400" dirty="0" smtClean="0"/>
              <a:t>.) or </a:t>
            </a:r>
            <a:r>
              <a:rPr lang="en-US" altLang="ja-JP" sz="2400" u="sng" dirty="0"/>
              <a:t>‘highest realism</a:t>
            </a:r>
            <a:r>
              <a:rPr lang="en-US" altLang="ja-JP" sz="2400" dirty="0"/>
              <a:t>’ (GA II/8, 224; SW X, 203; SK 113). </a:t>
            </a:r>
            <a:endParaRPr lang="ja-JP" altLang="ja-JP" sz="2400" dirty="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13</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5832648"/>
          </a:xfrm>
        </p:spPr>
        <p:txBody>
          <a:bodyPr/>
          <a:lstStyle/>
          <a:p>
            <a:r>
              <a:rPr lang="en-US" altLang="ja-JP" dirty="0" smtClean="0"/>
              <a:t> </a:t>
            </a:r>
            <a:r>
              <a:rPr lang="en-US" altLang="ja-JP" sz="2200" dirty="0"/>
              <a:t>If we remove all predicates from the </a:t>
            </a:r>
            <a:r>
              <a:rPr lang="en-US" altLang="ja-JP" sz="2200" i="1" dirty="0"/>
              <a:t>in-itself</a:t>
            </a:r>
            <a:r>
              <a:rPr lang="en-US" altLang="ja-JP" sz="2200" dirty="0"/>
              <a:t>,</a:t>
            </a:r>
            <a:r>
              <a:rPr lang="en-US" altLang="ja-JP" sz="2200" i="1" dirty="0"/>
              <a:t> </a:t>
            </a:r>
            <a:r>
              <a:rPr lang="en-US" altLang="ja-JP" sz="2200" dirty="0" smtClean="0"/>
              <a:t>then what remains?</a:t>
            </a:r>
          </a:p>
          <a:p>
            <a:r>
              <a:rPr lang="en-US" altLang="ja-JP" sz="2200" dirty="0" smtClean="0">
                <a:solidFill>
                  <a:srgbClr val="C00000"/>
                </a:solidFill>
              </a:rPr>
              <a:t>“But something is still left over for us. I affirm this and instruct you to find it with me</a:t>
            </a:r>
            <a:r>
              <a:rPr lang="en-US" altLang="ja-JP" sz="2200" i="1" dirty="0" smtClean="0">
                <a:solidFill>
                  <a:srgbClr val="C00000"/>
                </a:solidFill>
              </a:rPr>
              <a:t>: being </a:t>
            </a:r>
            <a:r>
              <a:rPr lang="en-US" altLang="ja-JP" sz="2200" dirty="0" smtClean="0">
                <a:solidFill>
                  <a:srgbClr val="C00000"/>
                </a:solidFill>
              </a:rPr>
              <a:t>and </a:t>
            </a:r>
            <a:r>
              <a:rPr lang="en-US" altLang="ja-JP" sz="2200" i="1" dirty="0" smtClean="0">
                <a:solidFill>
                  <a:srgbClr val="C00000"/>
                </a:solidFill>
              </a:rPr>
              <a:t>existence</a:t>
            </a:r>
            <a:r>
              <a:rPr lang="en-US" altLang="ja-JP" sz="2200" dirty="0" smtClean="0">
                <a:solidFill>
                  <a:srgbClr val="C00000"/>
                </a:solidFill>
              </a:rPr>
              <a:t> […]”</a:t>
            </a:r>
            <a:r>
              <a:rPr lang="ja-JP" altLang="en-US" sz="2200" dirty="0" smtClean="0"/>
              <a:t>　</a:t>
            </a:r>
            <a:r>
              <a:rPr lang="en-US" altLang="ja-JP" sz="2200" dirty="0"/>
              <a:t>(GA II/8, 224; SW X, 203; SK 114.)</a:t>
            </a:r>
            <a:endParaRPr lang="ja-JP" altLang="ja-JP" sz="2200" dirty="0"/>
          </a:p>
          <a:p>
            <a:r>
              <a:rPr lang="en-US" altLang="ja-JP" sz="2200" dirty="0" smtClean="0"/>
              <a:t>As </a:t>
            </a:r>
            <a:r>
              <a:rPr lang="en-US" altLang="ja-JP" sz="2200" dirty="0"/>
              <a:t>a result, the realism can claim only the </a:t>
            </a:r>
            <a:r>
              <a:rPr lang="en-US" altLang="ja-JP" sz="2200" i="1" dirty="0" smtClean="0"/>
              <a:t>being</a:t>
            </a:r>
            <a:r>
              <a:rPr lang="en-US" altLang="ja-JP" sz="2200" dirty="0" smtClean="0"/>
              <a:t>. </a:t>
            </a:r>
            <a:endParaRPr lang="en-US" altLang="ja-JP" sz="2200" dirty="0"/>
          </a:p>
          <a:p>
            <a:r>
              <a:rPr lang="en-US" altLang="ja-JP" sz="2200" dirty="0"/>
              <a:t>Fichte referred to such realism as ‘</a:t>
            </a:r>
            <a:r>
              <a:rPr lang="en-US" altLang="ja-JP" sz="2200" u="sng" dirty="0"/>
              <a:t>higher realism</a:t>
            </a:r>
            <a:r>
              <a:rPr lang="en-US" altLang="ja-JP" sz="2200" dirty="0"/>
              <a:t>’ (GA II/8, 182; SW X, 182; SK, 97.) or </a:t>
            </a:r>
            <a:r>
              <a:rPr lang="en-US" altLang="ja-JP" sz="2200" u="sng" dirty="0"/>
              <a:t>‘highest realism</a:t>
            </a:r>
            <a:r>
              <a:rPr lang="en-US" altLang="ja-JP" sz="2200" dirty="0"/>
              <a:t>’ (GA II/8, 224; SW X, 203; SK 113). </a:t>
            </a:r>
            <a:endParaRPr lang="ja-JP" altLang="ja-JP" sz="2200" dirty="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14</a:t>
            </a:fld>
            <a:endParaRPr kumimoji="1" lang="ja-JP" altLang="en-US"/>
          </a:p>
        </p:txBody>
      </p:sp>
    </p:spTree>
    <p:extLst>
      <p:ext uri="{BB962C8B-B14F-4D97-AF65-F5344CB8AC3E}">
        <p14:creationId xmlns:p14="http://schemas.microsoft.com/office/powerpoint/2010/main" val="23660596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395536" y="377320"/>
            <a:ext cx="8496944" cy="6480720"/>
          </a:xfrm>
        </p:spPr>
        <p:txBody>
          <a:bodyPr>
            <a:normAutofit lnSpcReduction="10000"/>
          </a:bodyPr>
          <a:lstStyle/>
          <a:p>
            <a:r>
              <a:rPr lang="en-US" altLang="ja-JP" sz="2200" u="heavy" dirty="0">
                <a:uFill>
                  <a:solidFill>
                    <a:srgbClr val="C00000"/>
                  </a:solidFill>
                </a:uFill>
              </a:rPr>
              <a:t>4  </a:t>
            </a:r>
            <a:r>
              <a:rPr lang="en-US" altLang="ja-JP" sz="2200" u="heavy" dirty="0" smtClean="0">
                <a:uFill>
                  <a:solidFill>
                    <a:srgbClr val="C00000"/>
                  </a:solidFill>
                </a:uFill>
              </a:rPr>
              <a:t>Toward the critical idealism</a:t>
            </a:r>
          </a:p>
          <a:p>
            <a:r>
              <a:rPr lang="ja-JP" altLang="ja-JP" sz="2200" u="heavy" dirty="0" smtClean="0">
                <a:uFill>
                  <a:solidFill>
                    <a:srgbClr val="C00000"/>
                  </a:solidFill>
                </a:uFill>
              </a:rPr>
              <a:t>（</a:t>
            </a:r>
            <a:r>
              <a:rPr lang="ja-JP" altLang="ja-JP" sz="2200" u="heavy" dirty="0">
                <a:uFill>
                  <a:solidFill>
                    <a:srgbClr val="C00000"/>
                  </a:solidFill>
                </a:uFill>
              </a:rPr>
              <a:t>１</a:t>
            </a:r>
            <a:r>
              <a:rPr lang="ja-JP" altLang="ja-JP" sz="2200" u="heavy" dirty="0" smtClean="0">
                <a:uFill>
                  <a:solidFill>
                    <a:srgbClr val="C00000"/>
                  </a:solidFill>
                </a:uFill>
              </a:rPr>
              <a:t>）</a:t>
            </a:r>
            <a:r>
              <a:rPr lang="en-US" altLang="ja-JP" sz="2200" u="heavy" dirty="0">
                <a:uFill>
                  <a:solidFill>
                    <a:srgbClr val="C00000"/>
                  </a:solidFill>
                </a:uFill>
              </a:rPr>
              <a:t>Beyond incompatibility of realism and idealism</a:t>
            </a:r>
            <a:endParaRPr lang="ja-JP" altLang="ja-JP" sz="2200" u="heavy" dirty="0">
              <a:uFill>
                <a:solidFill>
                  <a:srgbClr val="C00000"/>
                </a:solidFill>
              </a:uFill>
            </a:endParaRPr>
          </a:p>
          <a:p>
            <a:r>
              <a:rPr lang="en-US" altLang="ja-JP" sz="2200" dirty="0" smtClean="0">
                <a:solidFill>
                  <a:schemeClr val="tx2"/>
                </a:solidFill>
              </a:rPr>
              <a:t>Dogmatic realism </a:t>
            </a:r>
            <a:r>
              <a:rPr lang="en-US" altLang="ja-JP" sz="2200" dirty="0" smtClean="0"/>
              <a:t>=a claim that </a:t>
            </a:r>
            <a:r>
              <a:rPr lang="en-US" altLang="ja-JP" sz="2200" dirty="0"/>
              <a:t>the self is an accident </a:t>
            </a:r>
            <a:r>
              <a:rPr lang="en-US" altLang="ja-JP" sz="2200" dirty="0" smtClean="0"/>
              <a:t>(i.e. a </a:t>
            </a:r>
            <a:r>
              <a:rPr lang="en-US" altLang="ja-JP" sz="2200" dirty="0" err="1" smtClean="0"/>
              <a:t>supervenient</a:t>
            </a:r>
            <a:r>
              <a:rPr lang="en-US" altLang="ja-JP" sz="2200" dirty="0" smtClean="0"/>
              <a:t>) deriving </a:t>
            </a:r>
            <a:r>
              <a:rPr lang="en-US" altLang="ja-JP" sz="2200" dirty="0"/>
              <a:t>from the </a:t>
            </a:r>
            <a:r>
              <a:rPr lang="en-US" altLang="ja-JP" sz="2200" dirty="0" smtClean="0"/>
              <a:t>thing-in-itself</a:t>
            </a:r>
            <a:r>
              <a:rPr lang="en-US" altLang="ja-JP" sz="2200" dirty="0"/>
              <a:t>, which thereby contradicts </a:t>
            </a:r>
            <a:r>
              <a:rPr lang="en-US" altLang="ja-JP" sz="2200" dirty="0" smtClean="0"/>
              <a:t>all kinds of idealism</a:t>
            </a:r>
            <a:r>
              <a:rPr lang="en-US" altLang="ja-JP" sz="2200" dirty="0"/>
              <a:t>. </a:t>
            </a:r>
            <a:endParaRPr lang="en-US" altLang="ja-JP" sz="2200" dirty="0" smtClean="0"/>
          </a:p>
          <a:p>
            <a:r>
              <a:rPr lang="en-US" altLang="ja-JP" sz="2200" dirty="0" smtClean="0">
                <a:solidFill>
                  <a:schemeClr val="tx2"/>
                </a:solidFill>
              </a:rPr>
              <a:t>The </a:t>
            </a:r>
            <a:r>
              <a:rPr lang="en-US" altLang="ja-JP" sz="2200" dirty="0">
                <a:solidFill>
                  <a:schemeClr val="tx2"/>
                </a:solidFill>
              </a:rPr>
              <a:t>highest </a:t>
            </a:r>
            <a:r>
              <a:rPr lang="en-US" altLang="ja-JP" sz="2200" dirty="0" smtClean="0">
                <a:solidFill>
                  <a:schemeClr val="tx2"/>
                </a:solidFill>
              </a:rPr>
              <a:t>realism </a:t>
            </a:r>
            <a:r>
              <a:rPr lang="en-US" altLang="ja-JP" sz="2200" dirty="0" smtClean="0"/>
              <a:t>= a claim that only the </a:t>
            </a:r>
            <a:r>
              <a:rPr lang="en-US" altLang="ja-JP" sz="2200" i="1" dirty="0" smtClean="0"/>
              <a:t>in-itself</a:t>
            </a:r>
            <a:r>
              <a:rPr lang="en-US" altLang="ja-JP" sz="2200" dirty="0" smtClean="0"/>
              <a:t> exists and nothing else exists, which does not claim that our representations </a:t>
            </a:r>
            <a:r>
              <a:rPr lang="en-US" altLang="ja-JP" sz="2200" dirty="0"/>
              <a:t>or knowledge are caused by the </a:t>
            </a:r>
            <a:r>
              <a:rPr lang="en-US" altLang="ja-JP" sz="2200" i="1" dirty="0"/>
              <a:t>in-itself.</a:t>
            </a:r>
            <a:r>
              <a:rPr lang="en-US" altLang="ja-JP" sz="2200" dirty="0"/>
              <a:t> </a:t>
            </a:r>
            <a:endParaRPr lang="en-US" altLang="ja-JP" sz="2200" dirty="0" smtClean="0"/>
          </a:p>
          <a:p>
            <a:r>
              <a:rPr lang="en-US" altLang="ja-JP" sz="2200" dirty="0" smtClean="0">
                <a:solidFill>
                  <a:schemeClr val="tx2"/>
                </a:solidFill>
              </a:rPr>
              <a:t>Dogmatic </a:t>
            </a:r>
            <a:r>
              <a:rPr lang="en-US" altLang="ja-JP" sz="2200" dirty="0">
                <a:solidFill>
                  <a:schemeClr val="tx2"/>
                </a:solidFill>
              </a:rPr>
              <a:t>idealism </a:t>
            </a:r>
            <a:r>
              <a:rPr lang="en-US" altLang="ja-JP" sz="2200" dirty="0" smtClean="0"/>
              <a:t>=</a:t>
            </a:r>
            <a:r>
              <a:rPr lang="en-US" altLang="ja-JP" sz="2200" dirty="0"/>
              <a:t> </a:t>
            </a:r>
            <a:r>
              <a:rPr lang="en-US" altLang="ja-JP" sz="2200" dirty="0" smtClean="0"/>
              <a:t>a claim </a:t>
            </a:r>
            <a:r>
              <a:rPr lang="en-US" altLang="ja-JP" sz="2200" dirty="0"/>
              <a:t>that the </a:t>
            </a:r>
            <a:r>
              <a:rPr lang="en-US" altLang="ja-JP" sz="2200" dirty="0" smtClean="0"/>
              <a:t>self (</a:t>
            </a:r>
            <a:r>
              <a:rPr lang="en-US" altLang="ja-JP" sz="2200" dirty="0" err="1"/>
              <a:t>Ich</a:t>
            </a:r>
            <a:r>
              <a:rPr lang="en-US" altLang="ja-JP" sz="2200" dirty="0"/>
              <a:t>)</a:t>
            </a:r>
            <a:r>
              <a:rPr lang="en-US" altLang="ja-JP" sz="2200" dirty="0" smtClean="0"/>
              <a:t> </a:t>
            </a:r>
            <a:r>
              <a:rPr lang="en-US" altLang="ja-JP" sz="2200" dirty="0"/>
              <a:t>is a substance and that the </a:t>
            </a:r>
            <a:r>
              <a:rPr lang="en-US" altLang="ja-JP" sz="2200" dirty="0" smtClean="0"/>
              <a:t>not-self </a:t>
            </a:r>
            <a:r>
              <a:rPr lang="ja-JP" altLang="en-US" sz="2200" dirty="0" smtClean="0"/>
              <a:t>（</a:t>
            </a:r>
            <a:r>
              <a:rPr lang="en-US" altLang="ja-JP" sz="2200" dirty="0" err="1" smtClean="0"/>
              <a:t>Nicht-Ich</a:t>
            </a:r>
            <a:r>
              <a:rPr lang="en-US" altLang="ja-JP" sz="2200" dirty="0" smtClean="0"/>
              <a:t>) </a:t>
            </a:r>
            <a:r>
              <a:rPr lang="en-US" altLang="ja-JP" sz="2200" dirty="0"/>
              <a:t>is not real apart from its </a:t>
            </a:r>
            <a:r>
              <a:rPr lang="en-US" altLang="ja-JP" sz="2200" dirty="0" smtClean="0"/>
              <a:t>representation, which thereby contradicts all kinds of realism</a:t>
            </a:r>
            <a:r>
              <a:rPr lang="en-US" altLang="ja-JP" sz="2200" dirty="0"/>
              <a:t>. </a:t>
            </a:r>
            <a:endParaRPr lang="en-US" altLang="ja-JP" sz="2200" dirty="0" smtClean="0"/>
          </a:p>
          <a:p>
            <a:r>
              <a:rPr lang="en-US" altLang="ja-JP" sz="2200" dirty="0" smtClean="0">
                <a:solidFill>
                  <a:schemeClr val="tx2"/>
                </a:solidFill>
              </a:rPr>
              <a:t>The higher Idealism</a:t>
            </a:r>
            <a:r>
              <a:rPr lang="en-US" altLang="ja-JP" sz="2200" dirty="0" smtClean="0"/>
              <a:t>: If </a:t>
            </a:r>
            <a:r>
              <a:rPr lang="en-US" altLang="ja-JP" sz="2200" dirty="0"/>
              <a:t>idealism claims that the self is </a:t>
            </a:r>
            <a:r>
              <a:rPr lang="en-US" altLang="ja-JP" sz="2200" dirty="0" smtClean="0"/>
              <a:t>the </a:t>
            </a:r>
            <a:r>
              <a:rPr lang="en-US" altLang="ja-JP" sz="2200" i="1" dirty="0" err="1" smtClean="0"/>
              <a:t>Tathandlung</a:t>
            </a:r>
            <a:r>
              <a:rPr lang="en-US" altLang="ja-JP" sz="2200" i="1" dirty="0" smtClean="0"/>
              <a:t> and  </a:t>
            </a:r>
            <a:r>
              <a:rPr lang="en-US" altLang="ja-JP" sz="2200" dirty="0" smtClean="0"/>
              <a:t>the </a:t>
            </a:r>
            <a:r>
              <a:rPr lang="en-US" altLang="ja-JP" sz="2200" dirty="0"/>
              <a:t>existence of the self consists of being conscious </a:t>
            </a:r>
            <a:r>
              <a:rPr lang="en-US" altLang="ja-JP" sz="2200" dirty="0" smtClean="0"/>
              <a:t>and  </a:t>
            </a:r>
            <a:r>
              <a:rPr lang="en-US" altLang="ja-JP" sz="2200" dirty="0"/>
              <a:t>the existence of knowledge is being known, then </a:t>
            </a:r>
            <a:r>
              <a:rPr lang="en-US" altLang="ja-JP" sz="2200" dirty="0" smtClean="0"/>
              <a:t>let us call it ‘higher idealism’. Such </a:t>
            </a:r>
            <a:r>
              <a:rPr lang="en-US" altLang="ja-JP" sz="2200" dirty="0"/>
              <a:t>idealism is compatible with the highest </a:t>
            </a:r>
            <a:r>
              <a:rPr lang="en-US" altLang="ja-JP" sz="2200" dirty="0" smtClean="0"/>
              <a:t>realism.</a:t>
            </a:r>
          </a:p>
          <a:p>
            <a:r>
              <a:rPr lang="en-US" altLang="ja-JP" sz="2200" u="sng" dirty="0" smtClean="0"/>
              <a:t>Only the highest </a:t>
            </a:r>
            <a:r>
              <a:rPr lang="en-US" altLang="ja-JP" sz="2200" u="sng" dirty="0"/>
              <a:t>realism and </a:t>
            </a:r>
            <a:r>
              <a:rPr lang="en-US" altLang="ja-JP" sz="2200" u="sng" dirty="0" smtClean="0"/>
              <a:t>the higher </a:t>
            </a:r>
            <a:r>
              <a:rPr lang="en-US" altLang="ja-JP" sz="2200" u="sng" dirty="0"/>
              <a:t>idealism are compatible</a:t>
            </a:r>
            <a:r>
              <a:rPr lang="en-US" altLang="ja-JP" sz="2200" u="sng" dirty="0" smtClean="0"/>
              <a:t>.</a:t>
            </a:r>
            <a:endParaRPr lang="ja-JP" altLang="ja-JP" sz="2200" u="sng"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15</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179512" y="476672"/>
            <a:ext cx="8784976" cy="6381328"/>
          </a:xfrm>
        </p:spPr>
        <p:txBody>
          <a:bodyPr>
            <a:normAutofit fontScale="77500" lnSpcReduction="20000"/>
          </a:bodyPr>
          <a:lstStyle/>
          <a:p>
            <a:r>
              <a:rPr lang="en-US" altLang="ja-JP" sz="2900" u="heavy" dirty="0" smtClean="0">
                <a:uFill>
                  <a:solidFill>
                    <a:srgbClr val="C00000"/>
                  </a:solidFill>
                </a:uFill>
              </a:rPr>
              <a:t>(2) Two </a:t>
            </a:r>
            <a:r>
              <a:rPr lang="en-US" altLang="ja-JP" sz="2900" u="heavy" dirty="0">
                <a:uFill>
                  <a:solidFill>
                    <a:srgbClr val="C00000"/>
                  </a:solidFill>
                </a:uFill>
              </a:rPr>
              <a:t>options.</a:t>
            </a:r>
            <a:endParaRPr lang="ja-JP" altLang="ja-JP" sz="2900" u="heavy" dirty="0">
              <a:uFill>
                <a:solidFill>
                  <a:srgbClr val="C00000"/>
                </a:solidFill>
              </a:uFill>
            </a:endParaRPr>
          </a:p>
          <a:p>
            <a:r>
              <a:rPr lang="en-US" altLang="ja-JP" sz="2900" dirty="0"/>
              <a:t>When we accept the possibility of the highest realism, we are faced with two options</a:t>
            </a:r>
            <a:r>
              <a:rPr lang="en-US" altLang="ja-JP" sz="2900" dirty="0" smtClean="0"/>
              <a:t>:</a:t>
            </a:r>
            <a:r>
              <a:rPr lang="en-US" altLang="ja-JP" sz="2900" dirty="0"/>
              <a:t> </a:t>
            </a:r>
            <a:endParaRPr lang="ja-JP" altLang="ja-JP" sz="2900" dirty="0"/>
          </a:p>
          <a:p>
            <a:r>
              <a:rPr lang="en-US" altLang="ja-JP" sz="2900" dirty="0" smtClean="0"/>
              <a:t>   Option </a:t>
            </a:r>
            <a:r>
              <a:rPr lang="en-US" altLang="ja-JP" sz="2900" dirty="0"/>
              <a:t>1: To accept both the highest realism and </a:t>
            </a:r>
            <a:r>
              <a:rPr lang="en-US" altLang="ja-JP" sz="2900" dirty="0" smtClean="0"/>
              <a:t>higher   </a:t>
            </a:r>
          </a:p>
          <a:p>
            <a:r>
              <a:rPr lang="en-US" altLang="ja-JP" sz="2900" dirty="0"/>
              <a:t> </a:t>
            </a:r>
            <a:r>
              <a:rPr lang="en-US" altLang="ja-JP" sz="2900" dirty="0" smtClean="0"/>
              <a:t>                   idealism</a:t>
            </a:r>
            <a:r>
              <a:rPr lang="en-US" altLang="ja-JP" sz="2900" dirty="0"/>
              <a:t>.</a:t>
            </a:r>
            <a:endParaRPr lang="ja-JP" altLang="ja-JP" sz="2900" dirty="0"/>
          </a:p>
          <a:p>
            <a:r>
              <a:rPr lang="en-US" altLang="ja-JP" sz="2900" dirty="0" smtClean="0"/>
              <a:t>   Option </a:t>
            </a:r>
            <a:r>
              <a:rPr lang="en-US" altLang="ja-JP" sz="2900" dirty="0"/>
              <a:t>2: To refute the highest realism and accept only higher </a:t>
            </a:r>
            <a:r>
              <a:rPr lang="en-US" altLang="ja-JP" sz="2900" dirty="0" smtClean="0"/>
              <a:t> </a:t>
            </a:r>
          </a:p>
          <a:p>
            <a:r>
              <a:rPr lang="en-US" altLang="ja-JP" sz="2900" dirty="0"/>
              <a:t> </a:t>
            </a:r>
            <a:r>
              <a:rPr lang="en-US" altLang="ja-JP" sz="2900" dirty="0" smtClean="0"/>
              <a:t>                   idealism.</a:t>
            </a:r>
            <a:r>
              <a:rPr lang="en-US" altLang="ja-JP" sz="2900" dirty="0"/>
              <a:t> </a:t>
            </a:r>
            <a:endParaRPr lang="ja-JP" altLang="ja-JP" sz="2900" dirty="0"/>
          </a:p>
          <a:p>
            <a:r>
              <a:rPr lang="en-US" altLang="ja-JP" sz="2900" dirty="0"/>
              <a:t>Fichte selected option 1. </a:t>
            </a:r>
            <a:endParaRPr lang="en-US" altLang="ja-JP" sz="2900" dirty="0" smtClean="0"/>
          </a:p>
          <a:p>
            <a:r>
              <a:rPr lang="en-US" altLang="ja-JP" sz="2900" dirty="0" smtClean="0"/>
              <a:t>Why </a:t>
            </a:r>
            <a:r>
              <a:rPr lang="en-US" altLang="ja-JP" sz="2900" dirty="0"/>
              <a:t>did he select </a:t>
            </a:r>
            <a:r>
              <a:rPr lang="en-US" altLang="ja-JP" sz="2900" dirty="0" smtClean="0"/>
              <a:t>option 1? Because he </a:t>
            </a:r>
            <a:r>
              <a:rPr lang="en-US" altLang="ja-JP" sz="2900" dirty="0"/>
              <a:t>had tried to consider the possibility that critical idealism could overcome the contradiction between dogmatic realism and dogmatic </a:t>
            </a:r>
            <a:r>
              <a:rPr lang="en-US" altLang="ja-JP" sz="2900" dirty="0" smtClean="0"/>
              <a:t>idealism</a:t>
            </a:r>
            <a:r>
              <a:rPr lang="en-US" altLang="ja-JP" sz="2900" i="1" dirty="0" smtClean="0"/>
              <a:t>. </a:t>
            </a:r>
          </a:p>
          <a:p>
            <a:r>
              <a:rPr lang="en-US" altLang="ja-JP" sz="2900" dirty="0" smtClean="0"/>
              <a:t>Why </a:t>
            </a:r>
            <a:r>
              <a:rPr lang="en-US" altLang="ja-JP" sz="2900" dirty="0"/>
              <a:t>did Fichte try not only to defend idealism but also to overcome the contradiction between realism and idealism? Because </a:t>
            </a:r>
            <a:r>
              <a:rPr lang="en-US" altLang="ja-JP" sz="2900" i="1" dirty="0"/>
              <a:t>the self </a:t>
            </a:r>
            <a:r>
              <a:rPr lang="en-US" altLang="ja-JP" sz="2900" dirty="0"/>
              <a:t>or knowledge needs what limits </a:t>
            </a:r>
            <a:r>
              <a:rPr lang="en-US" altLang="ja-JP" sz="2900" i="1" dirty="0"/>
              <a:t>the self</a:t>
            </a:r>
            <a:r>
              <a:rPr lang="en-US" altLang="ja-JP" sz="2900" dirty="0"/>
              <a:t> or the knowledge. If there is no such limit, there can be no content to </a:t>
            </a:r>
            <a:r>
              <a:rPr lang="en-US" altLang="ja-JP" sz="2900" i="1" dirty="0"/>
              <a:t>the self</a:t>
            </a:r>
            <a:r>
              <a:rPr lang="en-US" altLang="ja-JP" sz="2900" dirty="0"/>
              <a:t> or knowledge.</a:t>
            </a:r>
            <a:endParaRPr lang="ja-JP" altLang="ja-JP" sz="2900" dirty="0"/>
          </a:p>
          <a:p>
            <a:r>
              <a:rPr lang="en-US" altLang="ja-JP" sz="2900" dirty="0"/>
              <a:t> </a:t>
            </a:r>
            <a:endParaRPr lang="ja-JP" altLang="ja-JP" sz="2900" dirty="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16</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179512" y="620688"/>
            <a:ext cx="8784976" cy="6381328"/>
          </a:xfrm>
        </p:spPr>
        <p:txBody>
          <a:bodyPr>
            <a:normAutofit/>
          </a:bodyPr>
          <a:lstStyle/>
          <a:p>
            <a:r>
              <a:rPr lang="en-US" altLang="ja-JP" sz="2400" u="heavy" dirty="0" smtClean="0">
                <a:uFill>
                  <a:solidFill>
                    <a:srgbClr val="C00000"/>
                  </a:solidFill>
                </a:uFill>
              </a:rPr>
              <a:t>(3) Knowledge </a:t>
            </a:r>
            <a:r>
              <a:rPr lang="en-US" altLang="ja-JP" sz="2400" u="heavy" dirty="0">
                <a:uFill>
                  <a:solidFill>
                    <a:srgbClr val="C00000"/>
                  </a:solidFill>
                </a:uFill>
              </a:rPr>
              <a:t>needs </a:t>
            </a:r>
            <a:r>
              <a:rPr lang="en-US" altLang="ja-JP" sz="2400" u="heavy" dirty="0" smtClean="0">
                <a:uFill>
                  <a:solidFill>
                    <a:srgbClr val="C00000"/>
                  </a:solidFill>
                </a:uFill>
              </a:rPr>
              <a:t>necessary laws</a:t>
            </a:r>
            <a:endParaRPr lang="en-US" altLang="ja-JP" sz="2400" u="heavy" dirty="0">
              <a:uFill>
                <a:solidFill>
                  <a:srgbClr val="C00000"/>
                </a:solidFill>
              </a:uFill>
            </a:endParaRPr>
          </a:p>
          <a:p>
            <a:r>
              <a:rPr lang="en-US" altLang="ja-JP" sz="2200" dirty="0" smtClean="0"/>
              <a:t>In </a:t>
            </a:r>
            <a:r>
              <a:rPr lang="en-US" altLang="ja-JP" sz="2200" i="1" dirty="0"/>
              <a:t>First Introduction to the </a:t>
            </a:r>
            <a:r>
              <a:rPr lang="en-US" altLang="ja-JP" sz="2200" i="1" dirty="0" err="1"/>
              <a:t>Wissenschaftslehre</a:t>
            </a:r>
            <a:r>
              <a:rPr lang="en-US" altLang="ja-JP" sz="2200" i="1" dirty="0"/>
              <a:t> </a:t>
            </a:r>
            <a:r>
              <a:rPr lang="en-US" altLang="ja-JP" sz="2200" dirty="0"/>
              <a:t>Fichte distinguished ‘</a:t>
            </a:r>
            <a:r>
              <a:rPr lang="en-US" altLang="ja-JP" sz="2200" dirty="0">
                <a:solidFill>
                  <a:schemeClr val="tx2"/>
                </a:solidFill>
              </a:rPr>
              <a:t>the transcendent idealism</a:t>
            </a:r>
            <a:r>
              <a:rPr lang="en-US" altLang="ja-JP" sz="2200" dirty="0"/>
              <a:t>’ from ‘</a:t>
            </a:r>
            <a:r>
              <a:rPr lang="en-US" altLang="ja-JP" sz="2200" dirty="0">
                <a:solidFill>
                  <a:schemeClr val="tx2"/>
                </a:solidFill>
              </a:rPr>
              <a:t>the transcendental idealism</a:t>
            </a:r>
            <a:r>
              <a:rPr lang="en-US" altLang="ja-JP" sz="2200" dirty="0"/>
              <a:t>’. </a:t>
            </a:r>
            <a:endParaRPr lang="en-US" altLang="ja-JP" sz="2200" dirty="0" smtClean="0"/>
          </a:p>
          <a:p>
            <a:r>
              <a:rPr lang="en-US" altLang="ja-JP" sz="2200" dirty="0" smtClean="0"/>
              <a:t>The </a:t>
            </a:r>
            <a:r>
              <a:rPr lang="en-US" altLang="ja-JP" sz="2200" dirty="0"/>
              <a:t>task of </a:t>
            </a:r>
            <a:r>
              <a:rPr lang="en-US" altLang="ja-JP" sz="2200" dirty="0" err="1"/>
              <a:t>Wissenschaftslehre</a:t>
            </a:r>
            <a:r>
              <a:rPr lang="en-US" altLang="ja-JP" sz="2200" dirty="0"/>
              <a:t> is to explain the representation accompanying the feeling of necessity, which it did so in terms of the necessary laws of the intellect. </a:t>
            </a:r>
            <a:endParaRPr lang="en-US" altLang="ja-JP" sz="2200" dirty="0" smtClean="0"/>
          </a:p>
          <a:p>
            <a:r>
              <a:rPr lang="en-US" altLang="ja-JP" sz="2200" dirty="0" smtClean="0">
                <a:solidFill>
                  <a:schemeClr val="tx2"/>
                </a:solidFill>
              </a:rPr>
              <a:t>“</a:t>
            </a:r>
            <a:r>
              <a:rPr lang="en-US" altLang="ja-JP" sz="2200" i="1" dirty="0" smtClean="0">
                <a:solidFill>
                  <a:schemeClr val="tx2"/>
                </a:solidFill>
              </a:rPr>
              <a:t>Transcendent </a:t>
            </a:r>
            <a:r>
              <a:rPr lang="en-US" altLang="ja-JP" sz="2200" i="1" dirty="0">
                <a:solidFill>
                  <a:schemeClr val="tx2"/>
                </a:solidFill>
              </a:rPr>
              <a:t>idealism </a:t>
            </a:r>
            <a:r>
              <a:rPr lang="en-US" altLang="ja-JP" sz="2200" dirty="0">
                <a:solidFill>
                  <a:schemeClr val="tx2"/>
                </a:solidFill>
              </a:rPr>
              <a:t>would be one that purports to derive determinate representations from the free and completely lawless acting of the intellect</a:t>
            </a:r>
            <a:r>
              <a:rPr lang="en-US" altLang="ja-JP" sz="2200" dirty="0" smtClean="0">
                <a:solidFill>
                  <a:schemeClr val="tx2"/>
                </a:solidFill>
              </a:rPr>
              <a:t>.”</a:t>
            </a:r>
            <a:r>
              <a:rPr lang="en-US" altLang="ja-JP" sz="2200" dirty="0" smtClean="0"/>
              <a:t> </a:t>
            </a:r>
            <a:r>
              <a:rPr lang="en-US" altLang="ja-JP" sz="2200" dirty="0"/>
              <a:t>(SW I, 441; IW, 27</a:t>
            </a:r>
            <a:r>
              <a:rPr lang="en-US" altLang="ja-JP" sz="2200" dirty="0" smtClean="0"/>
              <a:t>.)</a:t>
            </a:r>
            <a:endParaRPr lang="en-US" altLang="ja-JP" sz="2200" dirty="0"/>
          </a:p>
          <a:p>
            <a:r>
              <a:rPr lang="en-US" altLang="ja-JP" sz="2200" dirty="0"/>
              <a:t>This is self-contradictory, because </a:t>
            </a:r>
            <a:r>
              <a:rPr lang="en-US" altLang="ja-JP" sz="2200" dirty="0" smtClean="0"/>
              <a:t>according to Fichte ‘the </a:t>
            </a:r>
            <a:r>
              <a:rPr lang="en-US" altLang="ja-JP" sz="2200" dirty="0"/>
              <a:t>principle of sufficient </a:t>
            </a:r>
            <a:r>
              <a:rPr lang="en-US" altLang="ja-JP" sz="2200" dirty="0" smtClean="0"/>
              <a:t>reason’ cannot be applied </a:t>
            </a:r>
            <a:r>
              <a:rPr lang="en-US" altLang="ja-JP" sz="2200" dirty="0"/>
              <a:t>to </a:t>
            </a:r>
            <a:r>
              <a:rPr lang="en-US" altLang="ja-JP" sz="2200" dirty="0" smtClean="0"/>
              <a:t>such intellect </a:t>
            </a:r>
            <a:r>
              <a:rPr lang="en-US" altLang="ja-JP" sz="2200" dirty="0"/>
              <a:t>to explain the necessary representations.   </a:t>
            </a:r>
            <a:endParaRPr lang="en-US" altLang="ja-JP" sz="2200" dirty="0" smtClean="0"/>
          </a:p>
          <a:p>
            <a:r>
              <a:rPr lang="en-US" altLang="ja-JP" sz="2200" dirty="0" smtClean="0"/>
              <a:t>‘</a:t>
            </a:r>
            <a:r>
              <a:rPr lang="en-US" altLang="ja-JP" sz="2200" dirty="0" smtClean="0">
                <a:solidFill>
                  <a:schemeClr val="tx2"/>
                </a:solidFill>
              </a:rPr>
              <a:t>Transcendental </a:t>
            </a:r>
            <a:r>
              <a:rPr lang="en-US" altLang="ja-JP" sz="2200" dirty="0">
                <a:solidFill>
                  <a:schemeClr val="tx2"/>
                </a:solidFill>
              </a:rPr>
              <a:t>idealism</a:t>
            </a:r>
            <a:r>
              <a:rPr lang="en-US" altLang="ja-JP" sz="2200" dirty="0"/>
              <a:t>’ or ‘</a:t>
            </a:r>
            <a:r>
              <a:rPr lang="en-US" altLang="ja-JP" sz="2200" dirty="0">
                <a:solidFill>
                  <a:schemeClr val="tx2"/>
                </a:solidFill>
              </a:rPr>
              <a:t>critical idealism</a:t>
            </a:r>
            <a:r>
              <a:rPr lang="en-US" altLang="ja-JP" sz="2200" dirty="0"/>
              <a:t>’ is such that ‘presupposes the existence of  such necessary laws of the intellect’. </a:t>
            </a:r>
            <a:r>
              <a:rPr lang="en-US" altLang="ja-JP" sz="2200" dirty="0" smtClean="0"/>
              <a:t>(Cf. ibid.)</a:t>
            </a:r>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17</a:t>
            </a:fld>
            <a:endParaRPr kumimoji="1" lang="ja-JP" altLang="en-US"/>
          </a:p>
        </p:txBody>
      </p:sp>
    </p:spTree>
    <p:extLst>
      <p:ext uri="{BB962C8B-B14F-4D97-AF65-F5344CB8AC3E}">
        <p14:creationId xmlns:p14="http://schemas.microsoft.com/office/powerpoint/2010/main" val="29037132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5832648"/>
          </a:xfrm>
        </p:spPr>
        <p:txBody>
          <a:bodyPr>
            <a:normAutofit lnSpcReduction="10000"/>
          </a:bodyPr>
          <a:lstStyle/>
          <a:p>
            <a:r>
              <a:rPr lang="en-US" altLang="ja-JP" sz="2200" dirty="0"/>
              <a:t>Fichte distinguished two types of</a:t>
            </a:r>
            <a:r>
              <a:rPr lang="en-US" altLang="ja-JP" sz="2200" i="1" dirty="0"/>
              <a:t> </a:t>
            </a:r>
            <a:r>
              <a:rPr lang="en-US" altLang="ja-JP" sz="2200" i="1" dirty="0">
                <a:solidFill>
                  <a:schemeClr val="tx2"/>
                </a:solidFill>
              </a:rPr>
              <a:t>transcendental idealism</a:t>
            </a:r>
            <a:r>
              <a:rPr lang="en-US" altLang="ja-JP" sz="2200" dirty="0">
                <a:solidFill>
                  <a:schemeClr val="tx2"/>
                </a:solidFill>
              </a:rPr>
              <a:t>. </a:t>
            </a:r>
            <a:endParaRPr lang="en-US" altLang="ja-JP" sz="2200" dirty="0" smtClean="0">
              <a:solidFill>
                <a:schemeClr val="tx2"/>
              </a:solidFill>
            </a:endParaRPr>
          </a:p>
          <a:p>
            <a:r>
              <a:rPr lang="en-US" altLang="ja-JP" sz="2200" u="sng" dirty="0" smtClean="0"/>
              <a:t>The one </a:t>
            </a:r>
            <a:r>
              <a:rPr lang="en-US" altLang="ja-JP" sz="2200" dirty="0" smtClean="0"/>
              <a:t>refers </a:t>
            </a:r>
            <a:r>
              <a:rPr lang="en-US" altLang="ja-JP" sz="2200" dirty="0"/>
              <a:t>to the laws of intellect, such as the law of substantiality and the law of causality from experience. Thus, </a:t>
            </a:r>
            <a:r>
              <a:rPr lang="en-US" altLang="ja-JP" sz="2200" dirty="0" smtClean="0"/>
              <a:t>it cannot </a:t>
            </a:r>
            <a:r>
              <a:rPr lang="en-US" altLang="ja-JP" sz="2200" dirty="0"/>
              <a:t>confirm whether the law one discovered is really the law of intellect. </a:t>
            </a:r>
            <a:r>
              <a:rPr lang="en-US" altLang="ja-JP" sz="2200" dirty="0" smtClean="0"/>
              <a:t>(According to Fichte this is J. S. Beck’s idealism.)</a:t>
            </a:r>
          </a:p>
          <a:p>
            <a:r>
              <a:rPr lang="en-US" altLang="ja-JP" sz="2200" u="sng" dirty="0" smtClean="0"/>
              <a:t>The other</a:t>
            </a:r>
            <a:r>
              <a:rPr lang="en-US" altLang="ja-JP" sz="2200" dirty="0" smtClean="0"/>
              <a:t>, ‘</a:t>
            </a:r>
            <a:r>
              <a:rPr lang="en-US" altLang="ja-JP" sz="2200" dirty="0">
                <a:solidFill>
                  <a:schemeClr val="tx2"/>
                </a:solidFill>
              </a:rPr>
              <a:t>a complete transcendental idealism</a:t>
            </a:r>
            <a:r>
              <a:rPr lang="en-US" altLang="ja-JP" sz="2200" dirty="0" smtClean="0"/>
              <a:t>’(SW I, 445; IW, 30), </a:t>
            </a:r>
            <a:r>
              <a:rPr lang="en-US" altLang="ja-JP" sz="2200" dirty="0"/>
              <a:t>derives the laws of intellect from the nature of intellect. </a:t>
            </a:r>
            <a:r>
              <a:rPr lang="en-US" altLang="ja-JP" sz="2200" dirty="0" smtClean="0"/>
              <a:t>It derives the law of substantiality and the law of causality from the fundamental law, which can be derived from still higher laws. </a:t>
            </a:r>
          </a:p>
          <a:p>
            <a:r>
              <a:rPr lang="en-US" altLang="ja-JP" sz="2200" dirty="0"/>
              <a:t> Fichte claimed that this idealism derives all laws from ‘a single basic law of reason</a:t>
            </a:r>
            <a:r>
              <a:rPr lang="en-US" altLang="ja-JP" sz="2200" dirty="0" smtClean="0"/>
              <a:t>.’ (SW </a:t>
            </a:r>
            <a:r>
              <a:rPr lang="en-US" altLang="ja-JP" sz="2200" dirty="0"/>
              <a:t>I, 445; IW, 30</a:t>
            </a:r>
            <a:r>
              <a:rPr lang="en-US" altLang="ja-JP" sz="2200" dirty="0" smtClean="0"/>
              <a:t>.)</a:t>
            </a:r>
          </a:p>
          <a:p>
            <a:r>
              <a:rPr lang="en-US" altLang="ja-JP" sz="2200" dirty="0" smtClean="0"/>
              <a:t>This law is the first fundamental principle in GGW.</a:t>
            </a:r>
          </a:p>
          <a:p>
            <a:r>
              <a:rPr lang="en-US" altLang="ja-JP" sz="2200" dirty="0" smtClean="0"/>
              <a:t>But how can this</a:t>
            </a:r>
            <a:r>
              <a:rPr lang="ja-JP" altLang="en-US" sz="2200" dirty="0"/>
              <a:t> </a:t>
            </a:r>
            <a:r>
              <a:rPr lang="en-US" altLang="ja-JP" sz="2200" dirty="0" smtClean="0"/>
              <a:t>principle be given?</a:t>
            </a:r>
            <a:endParaRPr lang="en-US" altLang="ja-JP" sz="2200" dirty="0"/>
          </a:p>
          <a:p>
            <a:endParaRPr lang="ja-JP" altLang="ja-JP" sz="2200" dirty="0"/>
          </a:p>
          <a:p>
            <a:endParaRPr lang="en-US" altLang="ja-JP" sz="2200"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18</a:t>
            </a:fld>
            <a:endParaRPr kumimoji="1" lang="ja-JP" altLang="en-US"/>
          </a:p>
        </p:txBody>
      </p:sp>
    </p:spTree>
    <p:extLst>
      <p:ext uri="{BB962C8B-B14F-4D97-AF65-F5344CB8AC3E}">
        <p14:creationId xmlns:p14="http://schemas.microsoft.com/office/powerpoint/2010/main" val="36575377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20688"/>
            <a:ext cx="8280920" cy="5832648"/>
          </a:xfrm>
        </p:spPr>
        <p:txBody>
          <a:bodyPr>
            <a:normAutofit fontScale="92500" lnSpcReduction="20000"/>
          </a:bodyPr>
          <a:lstStyle/>
          <a:p>
            <a:r>
              <a:rPr lang="en-US" altLang="ja-JP" sz="2600" dirty="0"/>
              <a:t> </a:t>
            </a:r>
            <a:r>
              <a:rPr lang="en-US" altLang="ja-JP" sz="2600" dirty="0" smtClean="0"/>
              <a:t>In </a:t>
            </a:r>
            <a:r>
              <a:rPr lang="en-US" altLang="ja-JP" sz="2600" dirty="0"/>
              <a:t>the lecture </a:t>
            </a:r>
            <a:r>
              <a:rPr lang="en-US" altLang="ja-JP" sz="2600" i="1" dirty="0"/>
              <a:t>The Facts of </a:t>
            </a:r>
            <a:r>
              <a:rPr lang="en-US" altLang="ja-JP" sz="2600" i="1" dirty="0" smtClean="0"/>
              <a:t>Consciousness</a:t>
            </a:r>
            <a:r>
              <a:rPr lang="ja-JP" altLang="ja-JP" sz="2600" dirty="0"/>
              <a:t>（</a:t>
            </a:r>
            <a:r>
              <a:rPr lang="en-US" altLang="ja-JP" sz="2600" i="1" dirty="0"/>
              <a:t>Die </a:t>
            </a:r>
            <a:r>
              <a:rPr lang="en-US" altLang="ja-JP" sz="2600" i="1" dirty="0" err="1" smtClean="0"/>
              <a:t>Tatsachen</a:t>
            </a:r>
            <a:r>
              <a:rPr lang="en-US" altLang="ja-JP" sz="2600" i="1" dirty="0" smtClean="0"/>
              <a:t> </a:t>
            </a:r>
            <a:r>
              <a:rPr lang="en-US" altLang="ja-JP" sz="2600" i="1" dirty="0"/>
              <a:t>des </a:t>
            </a:r>
            <a:r>
              <a:rPr lang="en-US" altLang="ja-JP" sz="2600" i="1" dirty="0" err="1"/>
              <a:t>Bewußtseins</a:t>
            </a:r>
            <a:r>
              <a:rPr lang="en-US" altLang="ja-JP" sz="2600" dirty="0"/>
              <a:t> (1810), Fichte said that mere knowledge would dissolve in itself; therefore, knowledge must be knowledge of One Being or God. However, the knowledge of One Being does not appear as itself in actual knowledge. It appears separately in necessary forms. </a:t>
            </a:r>
            <a:endParaRPr lang="ja-JP" altLang="ja-JP" sz="2600" dirty="0"/>
          </a:p>
          <a:p>
            <a:r>
              <a:rPr lang="en-US" altLang="ja-JP" sz="2600" dirty="0" smtClean="0">
                <a:solidFill>
                  <a:schemeClr val="tx2"/>
                </a:solidFill>
              </a:rPr>
              <a:t>“The </a:t>
            </a:r>
            <a:r>
              <a:rPr lang="en-US" altLang="ja-JP" sz="2600" dirty="0">
                <a:solidFill>
                  <a:schemeClr val="tx2"/>
                </a:solidFill>
              </a:rPr>
              <a:t>knowledge is not a mere knowledge of itself which would dissolve in itself and pass out of existence, without any continuance and sustention, rather it is a knowledge of a Being, namely of the One Being which exists really, </a:t>
            </a:r>
            <a:r>
              <a:rPr lang="en-US" altLang="ja-JP" sz="2600" dirty="0" smtClean="0">
                <a:solidFill>
                  <a:schemeClr val="tx2"/>
                </a:solidFill>
              </a:rPr>
              <a:t>[</a:t>
            </a:r>
            <a:r>
              <a:rPr lang="ja-JP" altLang="ja-JP" sz="2600" dirty="0">
                <a:solidFill>
                  <a:schemeClr val="tx2"/>
                </a:solidFill>
              </a:rPr>
              <a:t>…</a:t>
            </a:r>
            <a:r>
              <a:rPr lang="en-US" altLang="ja-JP" sz="2600" dirty="0">
                <a:solidFill>
                  <a:schemeClr val="tx2"/>
                </a:solidFill>
              </a:rPr>
              <a:t>]. This only one possible object of knowledge does not purely come into the actual knowledge, rather [it] always appears separately in the necessary forms whose necessity should be proved. The proof of the necessity of these forms is the philosophy or </a:t>
            </a:r>
            <a:r>
              <a:rPr lang="en-US" altLang="ja-JP" sz="2600" dirty="0" err="1">
                <a:solidFill>
                  <a:schemeClr val="tx2"/>
                </a:solidFill>
              </a:rPr>
              <a:t>Wissenschaftslehre</a:t>
            </a:r>
            <a:r>
              <a:rPr lang="en-US" altLang="ja-JP" sz="2600" dirty="0" smtClean="0">
                <a:solidFill>
                  <a:schemeClr val="tx2"/>
                </a:solidFill>
              </a:rPr>
              <a:t>.”</a:t>
            </a:r>
            <a:r>
              <a:rPr lang="en-US" altLang="ja-JP" sz="2600" dirty="0"/>
              <a:t> </a:t>
            </a:r>
            <a:r>
              <a:rPr lang="en-US" altLang="ja-JP" sz="2600" dirty="0" smtClean="0"/>
              <a:t>(TB1810</a:t>
            </a:r>
            <a:r>
              <a:rPr lang="en-US" altLang="ja-JP" sz="2600" dirty="0"/>
              <a:t>, SW 685</a:t>
            </a:r>
            <a:r>
              <a:rPr lang="en-US" altLang="ja-JP" sz="2600" dirty="0" smtClean="0"/>
              <a:t>.)</a:t>
            </a:r>
            <a:endParaRPr lang="ja-JP" altLang="ja-JP" sz="2600" dirty="0"/>
          </a:p>
          <a:p>
            <a:endParaRPr lang="ja-JP" altLang="ja-JP" sz="2600"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19</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5832648"/>
          </a:xfrm>
        </p:spPr>
        <p:txBody>
          <a:bodyPr/>
          <a:lstStyle/>
          <a:p>
            <a:r>
              <a:rPr lang="en-US" altLang="ja-JP" sz="2200" dirty="0"/>
              <a:t>After writing this, I realized it was inaccurate</a:t>
            </a:r>
            <a:r>
              <a:rPr lang="en-US" altLang="ja-JP" sz="2200" dirty="0" smtClean="0"/>
              <a:t>.</a:t>
            </a:r>
          </a:p>
          <a:p>
            <a:r>
              <a:rPr lang="en-US" altLang="ja-JP" sz="2200" dirty="0" smtClean="0"/>
              <a:t>I </a:t>
            </a:r>
            <a:r>
              <a:rPr lang="en-US" altLang="ja-JP" sz="2200" dirty="0"/>
              <a:t>now understand that Fichte could not </a:t>
            </a:r>
            <a:r>
              <a:rPr lang="en-US" altLang="ja-JP" sz="2200" dirty="0" smtClean="0"/>
              <a:t>completely</a:t>
            </a:r>
            <a:r>
              <a:rPr lang="ja-JP" altLang="en-US" sz="2200" dirty="0" smtClean="0"/>
              <a:t> </a:t>
            </a:r>
            <a:r>
              <a:rPr lang="en-US" altLang="ja-JP" sz="2200" dirty="0" smtClean="0"/>
              <a:t>refute </a:t>
            </a:r>
            <a:r>
              <a:rPr lang="en-US" altLang="ja-JP" sz="2200" dirty="0"/>
              <a:t>the existence of the </a:t>
            </a:r>
            <a:r>
              <a:rPr lang="en-US" altLang="ja-JP" sz="2200" dirty="0" smtClean="0"/>
              <a:t>thing-in-itself during </a:t>
            </a:r>
            <a:r>
              <a:rPr lang="en-US" altLang="ja-JP" sz="2200" dirty="0"/>
              <a:t>the Jena Period</a:t>
            </a:r>
            <a:r>
              <a:rPr lang="en-US" altLang="ja-JP" sz="2200" dirty="0" smtClean="0"/>
              <a:t>.</a:t>
            </a:r>
          </a:p>
          <a:p>
            <a:r>
              <a:rPr lang="en-US" altLang="ja-JP" sz="2200" dirty="0" smtClean="0"/>
              <a:t>And</a:t>
            </a:r>
            <a:r>
              <a:rPr lang="ja-JP" altLang="en-US" sz="2200" dirty="0" smtClean="0"/>
              <a:t>　</a:t>
            </a:r>
            <a:r>
              <a:rPr lang="en-US" altLang="ja-JP" sz="2200" dirty="0" smtClean="0"/>
              <a:t>the</a:t>
            </a:r>
            <a:r>
              <a:rPr lang="ja-JP" altLang="en-US" sz="2200" dirty="0" smtClean="0"/>
              <a:t>　</a:t>
            </a:r>
            <a:r>
              <a:rPr lang="en-US" altLang="ja-JP" sz="2200" dirty="0" smtClean="0"/>
              <a:t>problem</a:t>
            </a:r>
            <a:r>
              <a:rPr lang="ja-JP" altLang="en-US" sz="2200" dirty="0" smtClean="0"/>
              <a:t>　</a:t>
            </a:r>
            <a:r>
              <a:rPr lang="en-US" altLang="ja-JP" sz="2200" dirty="0" smtClean="0"/>
              <a:t>of</a:t>
            </a:r>
            <a:r>
              <a:rPr lang="ja-JP" altLang="en-US" sz="2200" dirty="0" smtClean="0"/>
              <a:t>　</a:t>
            </a:r>
            <a:r>
              <a:rPr lang="en-US" altLang="ja-JP" sz="2200" dirty="0" smtClean="0"/>
              <a:t>thing-in-itself</a:t>
            </a:r>
            <a:r>
              <a:rPr lang="ja-JP" altLang="en-US" sz="2200" dirty="0" smtClean="0"/>
              <a:t>　</a:t>
            </a:r>
            <a:r>
              <a:rPr lang="en-US" altLang="ja-JP" sz="2200" dirty="0" smtClean="0"/>
              <a:t>and</a:t>
            </a:r>
            <a:r>
              <a:rPr lang="ja-JP" altLang="en-US" sz="2200" dirty="0" smtClean="0"/>
              <a:t>　</a:t>
            </a:r>
            <a:r>
              <a:rPr lang="en-US" altLang="ja-JP" sz="2200" dirty="0" smtClean="0"/>
              <a:t>the</a:t>
            </a:r>
            <a:r>
              <a:rPr lang="ja-JP" altLang="en-US" sz="2200" dirty="0" smtClean="0"/>
              <a:t>　</a:t>
            </a:r>
            <a:r>
              <a:rPr lang="en-US" altLang="ja-JP" sz="2200" dirty="0" smtClean="0"/>
              <a:t>problem</a:t>
            </a:r>
            <a:r>
              <a:rPr lang="ja-JP" altLang="en-US" sz="2200" dirty="0" smtClean="0"/>
              <a:t>　</a:t>
            </a:r>
            <a:r>
              <a:rPr lang="en-US" altLang="ja-JP" sz="2200" dirty="0" smtClean="0"/>
              <a:t>of</a:t>
            </a:r>
            <a:r>
              <a:rPr lang="ja-JP" altLang="en-US" sz="2200" dirty="0" smtClean="0"/>
              <a:t>　</a:t>
            </a:r>
            <a:r>
              <a:rPr lang="en-US" altLang="ja-JP" sz="2200" dirty="0" smtClean="0"/>
              <a:t>Being</a:t>
            </a:r>
            <a:r>
              <a:rPr lang="ja-JP" altLang="en-US" sz="2200" dirty="0" smtClean="0"/>
              <a:t>　</a:t>
            </a:r>
            <a:r>
              <a:rPr lang="en-US" altLang="ja-JP" sz="2200" dirty="0" smtClean="0"/>
              <a:t>are</a:t>
            </a:r>
            <a:r>
              <a:rPr lang="ja-JP" altLang="en-US" sz="2200" dirty="0" smtClean="0"/>
              <a:t>　</a:t>
            </a:r>
            <a:r>
              <a:rPr lang="en-US" altLang="ja-JP" sz="2200" dirty="0" smtClean="0"/>
              <a:t>not</a:t>
            </a:r>
            <a:r>
              <a:rPr lang="ja-JP" altLang="en-US" sz="2200" dirty="0" smtClean="0"/>
              <a:t>　</a:t>
            </a:r>
            <a:r>
              <a:rPr lang="en-US" altLang="ja-JP" sz="2200" dirty="0" smtClean="0"/>
              <a:t>quite</a:t>
            </a:r>
            <a:r>
              <a:rPr lang="ja-JP" altLang="en-US" sz="2200" dirty="0" smtClean="0"/>
              <a:t>　</a:t>
            </a:r>
            <a:r>
              <a:rPr lang="en-US" altLang="ja-JP" sz="2200" dirty="0" smtClean="0"/>
              <a:t>same,</a:t>
            </a:r>
            <a:r>
              <a:rPr lang="ja-JP" altLang="en-US" sz="2200" dirty="0" smtClean="0"/>
              <a:t>　</a:t>
            </a:r>
            <a:r>
              <a:rPr lang="en-US" altLang="ja-JP" sz="2200" dirty="0" smtClean="0"/>
              <a:t>but</a:t>
            </a:r>
            <a:r>
              <a:rPr lang="ja-JP" altLang="en-US" sz="2200" dirty="0" smtClean="0"/>
              <a:t>　</a:t>
            </a:r>
            <a:r>
              <a:rPr lang="en-US" altLang="ja-JP" sz="2200" u="sng" dirty="0" smtClean="0"/>
              <a:t>continuous problems</a:t>
            </a:r>
            <a:r>
              <a:rPr lang="en-US" altLang="ja-JP" sz="2200" dirty="0" smtClean="0"/>
              <a:t>,</a:t>
            </a:r>
          </a:p>
          <a:p>
            <a:r>
              <a:rPr lang="en-US" altLang="ja-JP" sz="2200" dirty="0" smtClean="0"/>
              <a:t>because they are relating to his main problem; </a:t>
            </a:r>
          </a:p>
          <a:p>
            <a:r>
              <a:rPr lang="en-US" altLang="ja-JP" sz="2200" dirty="0" smtClean="0"/>
              <a:t>what is the critical idealism as a middle between dogmatism and idealism?</a:t>
            </a:r>
          </a:p>
          <a:p>
            <a:r>
              <a:rPr lang="en-US" altLang="ja-JP" sz="2200" dirty="0" smtClean="0"/>
              <a:t>I would like to explain this interpretation today.</a:t>
            </a:r>
          </a:p>
          <a:p>
            <a:r>
              <a:rPr lang="ja-JP" altLang="en-US" dirty="0" smtClean="0"/>
              <a:t>　　</a:t>
            </a:r>
            <a:endParaRPr lang="ja-JP"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2</a:t>
            </a:fld>
            <a:endParaRPr kumimoji="1" lang="ja-JP" altLang="en-US"/>
          </a:p>
        </p:txBody>
      </p:sp>
    </p:spTree>
    <p:extLst>
      <p:ext uri="{BB962C8B-B14F-4D97-AF65-F5344CB8AC3E}">
        <p14:creationId xmlns:p14="http://schemas.microsoft.com/office/powerpoint/2010/main" val="7829844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323528" y="692696"/>
            <a:ext cx="8496944" cy="5832648"/>
          </a:xfrm>
        </p:spPr>
        <p:txBody>
          <a:bodyPr>
            <a:noAutofit/>
          </a:bodyPr>
          <a:lstStyle/>
          <a:p>
            <a:r>
              <a:rPr lang="en-US" altLang="ja-JP" sz="2200" u="heavy" dirty="0">
                <a:uFill>
                  <a:solidFill>
                    <a:srgbClr val="C00000"/>
                  </a:solidFill>
                </a:uFill>
              </a:rPr>
              <a:t>5</a:t>
            </a:r>
            <a:r>
              <a:rPr lang="en-US" altLang="ja-JP" sz="2200" u="heavy" dirty="0" smtClean="0">
                <a:uFill>
                  <a:solidFill>
                    <a:srgbClr val="C00000"/>
                  </a:solidFill>
                </a:uFill>
              </a:rPr>
              <a:t> Conclusion</a:t>
            </a:r>
          </a:p>
          <a:p>
            <a:r>
              <a:rPr lang="en-US" altLang="ja-JP" sz="2200" dirty="0" smtClean="0"/>
              <a:t>Dogmatism and the claim of thing-in-itself are combined.</a:t>
            </a:r>
          </a:p>
          <a:p>
            <a:r>
              <a:rPr lang="en-US" altLang="ja-JP" sz="2200" dirty="0" smtClean="0"/>
              <a:t>So, as far as we accept the indisputability between dogmatism and idealism, we can not refute completely the thing-in-itself.</a:t>
            </a:r>
          </a:p>
          <a:p>
            <a:r>
              <a:rPr lang="en-US" altLang="ja-JP" sz="2200" dirty="0" smtClean="0"/>
              <a:t>Fichte examined the possibility of realism from the realist point of view in 1804 and found its self-contradiction and the Being remained. We could say it a purified thing-in-itself. So called thing-in-itself is a predicated thing-in-itself e.g. as a cause of sensation, thereby it is only our thought or representation and should be rejected.</a:t>
            </a:r>
          </a:p>
          <a:p>
            <a:r>
              <a:rPr lang="en-US" altLang="ja-JP" sz="2200" dirty="0" smtClean="0"/>
              <a:t>The highest realism can be compatible with higher idealism.</a:t>
            </a:r>
          </a:p>
          <a:p>
            <a:r>
              <a:rPr lang="en-US" altLang="ja-JP" sz="2200" dirty="0" smtClean="0"/>
              <a:t>So the problem of thing-in-itself and the problem of Being are continuous problems.</a:t>
            </a:r>
          </a:p>
          <a:p>
            <a:endParaRPr lang="en-US" altLang="ja-JP" sz="2200" dirty="0"/>
          </a:p>
          <a:p>
            <a:r>
              <a:rPr lang="en-US" altLang="ja-JP" sz="2200" dirty="0" smtClean="0"/>
              <a:t>                                          </a:t>
            </a:r>
            <a:r>
              <a:rPr lang="en-US" altLang="ja-JP" sz="2200" dirty="0" smtClean="0">
                <a:solidFill>
                  <a:srgbClr val="C00000"/>
                </a:solidFill>
              </a:rPr>
              <a:t>Thank you!</a:t>
            </a:r>
          </a:p>
          <a:p>
            <a:endParaRPr lang="en-US" altLang="ja-JP" sz="2200" dirty="0" smtClean="0"/>
          </a:p>
          <a:p>
            <a:endParaRPr kumimoji="1" lang="ja-JP" altLang="en-US" sz="2200"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20</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5832648"/>
          </a:xfrm>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21</a:t>
            </a:fld>
            <a:endParaRPr kumimoji="1" lang="ja-JP" altLang="en-US"/>
          </a:p>
        </p:txBody>
      </p:sp>
    </p:spTree>
    <p:extLst>
      <p:ext uri="{BB962C8B-B14F-4D97-AF65-F5344CB8AC3E}">
        <p14:creationId xmlns:p14="http://schemas.microsoft.com/office/powerpoint/2010/main" val="14762199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88640"/>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323528" y="692696"/>
            <a:ext cx="8496944" cy="5832648"/>
          </a:xfrm>
        </p:spPr>
        <p:txBody>
          <a:bodyPr>
            <a:normAutofit fontScale="77500" lnSpcReduction="20000"/>
          </a:bodyPr>
          <a:lstStyle/>
          <a:p>
            <a:r>
              <a:rPr lang="de-DE" altLang="ja-JP" sz="2400" u="heavy" dirty="0">
                <a:uFill>
                  <a:solidFill>
                    <a:srgbClr val="C00000"/>
                  </a:solidFill>
                </a:uFill>
              </a:rPr>
              <a:t>I </a:t>
            </a:r>
            <a:r>
              <a:rPr lang="de-DE" altLang="ja-JP" sz="2400" u="heavy" dirty="0" smtClean="0">
                <a:uFill>
                  <a:solidFill>
                    <a:srgbClr val="C00000"/>
                  </a:solidFill>
                </a:uFill>
              </a:rPr>
              <a:t>.  </a:t>
            </a:r>
            <a:r>
              <a:rPr lang="de-DE" altLang="ja-JP" sz="2600" u="heavy" dirty="0" smtClean="0">
                <a:uFill>
                  <a:solidFill>
                    <a:srgbClr val="C00000"/>
                  </a:solidFill>
                </a:uFill>
              </a:rPr>
              <a:t>Thing-in-itself </a:t>
            </a:r>
            <a:r>
              <a:rPr lang="de-DE" altLang="ja-JP" sz="2600" u="heavy" dirty="0">
                <a:uFill>
                  <a:solidFill>
                    <a:srgbClr val="C00000"/>
                  </a:solidFill>
                </a:uFill>
              </a:rPr>
              <a:t>in </a:t>
            </a:r>
            <a:r>
              <a:rPr lang="de-DE" altLang="ja-JP" sz="2600" i="1" u="heavy" dirty="0" smtClean="0">
                <a:uFill>
                  <a:solidFill>
                    <a:srgbClr val="C00000"/>
                  </a:solidFill>
                </a:uFill>
              </a:rPr>
              <a:t>Grundlage </a:t>
            </a:r>
            <a:r>
              <a:rPr lang="de-DE" altLang="ja-JP" sz="2600" i="1" u="heavy" dirty="0">
                <a:uFill>
                  <a:solidFill>
                    <a:srgbClr val="C00000"/>
                  </a:solidFill>
                </a:uFill>
              </a:rPr>
              <a:t>der </a:t>
            </a:r>
            <a:r>
              <a:rPr lang="de-DE" altLang="ja-JP" sz="2600" i="1" u="heavy" dirty="0" smtClean="0">
                <a:uFill>
                  <a:solidFill>
                    <a:srgbClr val="C00000"/>
                  </a:solidFill>
                </a:uFill>
              </a:rPr>
              <a:t>gesamten </a:t>
            </a:r>
            <a:r>
              <a:rPr lang="de-DE" altLang="ja-JP" sz="2600" i="1" u="heavy" dirty="0">
                <a:uFill>
                  <a:solidFill>
                    <a:srgbClr val="C00000"/>
                  </a:solidFill>
                </a:uFill>
              </a:rPr>
              <a:t>Wissenschftslehre</a:t>
            </a:r>
            <a:r>
              <a:rPr lang="de-DE" altLang="ja-JP" sz="2600" u="heavy" dirty="0">
                <a:uFill>
                  <a:solidFill>
                    <a:srgbClr val="C00000"/>
                  </a:solidFill>
                </a:uFill>
              </a:rPr>
              <a:t> </a:t>
            </a:r>
            <a:endParaRPr lang="de-DE" altLang="ja-JP" sz="2600" u="heavy" dirty="0" smtClean="0">
              <a:uFill>
                <a:solidFill>
                  <a:srgbClr val="C00000"/>
                </a:solidFill>
              </a:uFill>
            </a:endParaRPr>
          </a:p>
          <a:p>
            <a:r>
              <a:rPr lang="de-DE" altLang="ja-JP" sz="2600" u="heavy" dirty="0" smtClean="0">
                <a:uFill>
                  <a:solidFill>
                    <a:srgbClr val="C00000"/>
                  </a:solidFill>
                </a:uFill>
              </a:rPr>
              <a:t>(1) </a:t>
            </a:r>
            <a:r>
              <a:rPr lang="de-DE" altLang="ja-JP" sz="2600" u="heavy" dirty="0">
                <a:uFill>
                  <a:solidFill>
                    <a:srgbClr val="C00000"/>
                  </a:solidFill>
                </a:uFill>
              </a:rPr>
              <a:t>A</a:t>
            </a:r>
            <a:r>
              <a:rPr lang="de-DE" altLang="ja-JP" sz="2600" u="heavy" dirty="0" smtClean="0">
                <a:uFill>
                  <a:solidFill>
                    <a:srgbClr val="C00000"/>
                  </a:solidFill>
                </a:uFill>
              </a:rPr>
              <a:t> circulation in argument about thing in itself</a:t>
            </a:r>
            <a:endParaRPr lang="ja-JP" altLang="ja-JP" sz="2600" u="heavy" dirty="0">
              <a:uFill>
                <a:solidFill>
                  <a:srgbClr val="C00000"/>
                </a:solidFill>
              </a:uFill>
            </a:endParaRPr>
          </a:p>
          <a:p>
            <a:r>
              <a:rPr lang="en-US" altLang="ja-JP" sz="2600" dirty="0" smtClean="0"/>
              <a:t>First</a:t>
            </a:r>
            <a:r>
              <a:rPr lang="en-US" altLang="ja-JP" sz="2600" dirty="0"/>
              <a:t>, I would like to confirm that Fichte did not refute </a:t>
            </a:r>
            <a:r>
              <a:rPr lang="en-US" altLang="ja-JP" sz="2600" dirty="0" smtClean="0"/>
              <a:t>completely the </a:t>
            </a:r>
            <a:r>
              <a:rPr lang="en-US" altLang="ja-JP" sz="2600" dirty="0"/>
              <a:t>thing in itself in </a:t>
            </a:r>
            <a:r>
              <a:rPr lang="en-US" altLang="ja-JP" sz="2600" i="1" dirty="0" err="1"/>
              <a:t>Grundlage</a:t>
            </a:r>
            <a:r>
              <a:rPr lang="en-US" altLang="ja-JP" sz="2600" i="1" dirty="0"/>
              <a:t> der </a:t>
            </a:r>
            <a:r>
              <a:rPr lang="en-US" altLang="ja-JP" sz="2600" i="1" dirty="0" err="1"/>
              <a:t>gesamten</a:t>
            </a:r>
            <a:r>
              <a:rPr lang="en-US" altLang="ja-JP" sz="2600" i="1" dirty="0"/>
              <a:t> </a:t>
            </a:r>
            <a:r>
              <a:rPr lang="en-US" altLang="ja-JP" sz="2600" i="1" dirty="0" err="1"/>
              <a:t>Wissenschftslehre</a:t>
            </a:r>
            <a:r>
              <a:rPr lang="en-US" altLang="ja-JP" sz="2600" dirty="0"/>
              <a:t> (1794</a:t>
            </a:r>
            <a:r>
              <a:rPr lang="en-US" altLang="ja-JP" sz="2600" dirty="0" smtClean="0"/>
              <a:t>):</a:t>
            </a:r>
            <a:r>
              <a:rPr lang="en-US" altLang="ja-JP" sz="2600" dirty="0"/>
              <a:t> </a:t>
            </a:r>
            <a:endParaRPr lang="ja-JP" altLang="ja-JP" sz="2600" dirty="0"/>
          </a:p>
          <a:p>
            <a:r>
              <a:rPr lang="en-US" altLang="ja-JP" sz="2600" dirty="0" smtClean="0">
                <a:solidFill>
                  <a:schemeClr val="tx2"/>
                </a:solidFill>
              </a:rPr>
              <a:t>“This </a:t>
            </a:r>
            <a:r>
              <a:rPr lang="en-US" altLang="ja-JP" sz="2600" dirty="0">
                <a:solidFill>
                  <a:schemeClr val="tx2"/>
                </a:solidFill>
              </a:rPr>
              <a:t>fact, that the finite spirit must necessarily posit something absolute outside itself </a:t>
            </a:r>
            <a:r>
              <a:rPr lang="en-US" altLang="ja-JP" sz="2600" dirty="0" smtClean="0">
                <a:solidFill>
                  <a:schemeClr val="tx2"/>
                </a:solidFill>
              </a:rPr>
              <a:t>(as a </a:t>
            </a:r>
            <a:r>
              <a:rPr lang="en-US" altLang="ja-JP" sz="2600" dirty="0">
                <a:solidFill>
                  <a:schemeClr val="tx2"/>
                </a:solidFill>
              </a:rPr>
              <a:t>thing-in-itself), and yet must recognize, from the other side, that the latter exists only </a:t>
            </a:r>
            <a:r>
              <a:rPr lang="en-US" altLang="ja-JP" sz="2600" i="1" dirty="0">
                <a:solidFill>
                  <a:schemeClr val="tx2"/>
                </a:solidFill>
              </a:rPr>
              <a:t>for it </a:t>
            </a:r>
            <a:r>
              <a:rPr lang="en-US" altLang="ja-JP" sz="2600" dirty="0">
                <a:solidFill>
                  <a:schemeClr val="tx2"/>
                </a:solidFill>
              </a:rPr>
              <a:t>(as a necessary </a:t>
            </a:r>
            <a:r>
              <a:rPr lang="en-US" altLang="ja-JP" sz="2600" dirty="0" err="1">
                <a:solidFill>
                  <a:schemeClr val="tx2"/>
                </a:solidFill>
              </a:rPr>
              <a:t>noumenon</a:t>
            </a:r>
            <a:r>
              <a:rPr lang="en-US" altLang="ja-JP" sz="2600" dirty="0">
                <a:solidFill>
                  <a:schemeClr val="tx2"/>
                </a:solidFill>
              </a:rPr>
              <a:t>), is that circle which it is able to extend into infinity, but can never escape. A system that pays no attention at all to this circle, is a dogmatic </a:t>
            </a:r>
            <a:r>
              <a:rPr lang="en-US" altLang="ja-JP" sz="2600" dirty="0" smtClean="0">
                <a:solidFill>
                  <a:schemeClr val="tx2"/>
                </a:solidFill>
              </a:rPr>
              <a:t>idealism.” </a:t>
            </a:r>
            <a:r>
              <a:rPr lang="en-US" altLang="ja-JP" sz="2600" dirty="0" smtClean="0"/>
              <a:t>(SW </a:t>
            </a:r>
            <a:r>
              <a:rPr lang="en-US" altLang="ja-JP" sz="2600" dirty="0"/>
              <a:t>I, 281; FEW, 247</a:t>
            </a:r>
            <a:r>
              <a:rPr lang="en-US" altLang="ja-JP" sz="2600" dirty="0" smtClean="0"/>
              <a:t>.)</a:t>
            </a:r>
          </a:p>
          <a:p>
            <a:r>
              <a:rPr lang="ja-JP" altLang="en-US" sz="2600" dirty="0">
                <a:solidFill>
                  <a:schemeClr val="tx2"/>
                </a:solidFill>
              </a:rPr>
              <a:t>“</a:t>
            </a:r>
            <a:r>
              <a:rPr lang="en-US" altLang="ja-JP" sz="2600" dirty="0">
                <a:solidFill>
                  <a:schemeClr val="tx2"/>
                </a:solidFill>
              </a:rPr>
              <a:t>The thing-in-itself is something for the self, and consequently in the self, though it ought not to be in the self: it is thus a contradiction, though </a:t>
            </a:r>
            <a:r>
              <a:rPr lang="en-US" altLang="ja-JP" sz="2600" u="heavy" dirty="0">
                <a:solidFill>
                  <a:schemeClr val="tx2"/>
                </a:solidFill>
                <a:uFill>
                  <a:solidFill>
                    <a:srgbClr val="C00000"/>
                  </a:solidFill>
                </a:uFill>
              </a:rPr>
              <a:t>as the object of a necessary idea it [t</a:t>
            </a:r>
            <a:r>
              <a:rPr lang="en-US" altLang="ja-JP" sz="2600" u="heavy" dirty="0">
                <a:solidFill>
                  <a:schemeClr val="tx2"/>
                </a:solidFill>
              </a:rPr>
              <a:t>he thing-in-itself]</a:t>
            </a:r>
            <a:r>
              <a:rPr lang="ja-JP" altLang="en-US" sz="2600" u="heavy" dirty="0">
                <a:solidFill>
                  <a:schemeClr val="tx2"/>
                </a:solidFill>
              </a:rPr>
              <a:t> </a:t>
            </a:r>
            <a:r>
              <a:rPr lang="en-US" altLang="ja-JP" sz="2600" u="heavy" dirty="0">
                <a:solidFill>
                  <a:schemeClr val="tx2"/>
                </a:solidFill>
              </a:rPr>
              <a:t>must be the set at the foundation of all our philosophizing</a:t>
            </a:r>
            <a:r>
              <a:rPr lang="en-US" altLang="ja-JP" sz="2600" dirty="0">
                <a:solidFill>
                  <a:schemeClr val="tx2"/>
                </a:solidFill>
              </a:rPr>
              <a:t>.</a:t>
            </a:r>
            <a:r>
              <a:rPr lang="ja-JP" altLang="en-US" sz="2600" dirty="0">
                <a:solidFill>
                  <a:schemeClr val="tx2"/>
                </a:solidFill>
              </a:rPr>
              <a:t>”</a:t>
            </a:r>
            <a:r>
              <a:rPr lang="en-US" altLang="ja-JP" sz="2600" dirty="0"/>
              <a:t> (SW I, 281; FEW, 249</a:t>
            </a:r>
            <a:r>
              <a:rPr lang="en-US" altLang="ja-JP" sz="2600" dirty="0" smtClean="0"/>
              <a:t>.)</a:t>
            </a:r>
          </a:p>
          <a:p>
            <a:endParaRPr lang="en-US" altLang="ja-JP" sz="2600" dirty="0" smtClean="0"/>
          </a:p>
          <a:p>
            <a:r>
              <a:rPr lang="en-US" altLang="ja-JP" sz="2300" dirty="0" smtClean="0"/>
              <a:t>(FEW</a:t>
            </a:r>
            <a:r>
              <a:rPr lang="en-US" altLang="ja-JP" sz="2300" dirty="0"/>
              <a:t>: Fichte, Science of Knowledge (</a:t>
            </a:r>
            <a:r>
              <a:rPr lang="en-US" altLang="ja-JP" sz="2300" dirty="0" err="1"/>
              <a:t>Wissenschaftslehre</a:t>
            </a:r>
            <a:r>
              <a:rPr lang="en-US" altLang="ja-JP" sz="2300" dirty="0"/>
              <a:t>), with First and Second Introductions, ed. and trans. Peter Heath and John </a:t>
            </a:r>
            <a:r>
              <a:rPr lang="en-US" altLang="ja-JP" sz="2300" dirty="0" err="1"/>
              <a:t>Lachs</a:t>
            </a:r>
            <a:r>
              <a:rPr lang="en-US" altLang="ja-JP" sz="2300" dirty="0"/>
              <a:t>, Cambridge University Press, 1982</a:t>
            </a:r>
            <a:r>
              <a:rPr lang="en-US" altLang="ja-JP" sz="2300" dirty="0" smtClean="0"/>
              <a:t>.)</a:t>
            </a:r>
            <a:endParaRPr lang="ja-JP" altLang="ja-JP" sz="2300" dirty="0"/>
          </a:p>
          <a:p>
            <a:endParaRPr lang="ja-JP" altLang="ja-JP" sz="2400" dirty="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3</a:t>
            </a:fld>
            <a:endParaRPr kumimoji="1" lang="ja-JP" altLang="en-US"/>
          </a:p>
        </p:txBody>
      </p:sp>
    </p:spTree>
    <p:extLst>
      <p:ext uri="{BB962C8B-B14F-4D97-AF65-F5344CB8AC3E}">
        <p14:creationId xmlns:p14="http://schemas.microsoft.com/office/powerpoint/2010/main" val="19295700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323528" y="548680"/>
            <a:ext cx="8496944" cy="6480720"/>
          </a:xfrm>
        </p:spPr>
        <p:txBody>
          <a:bodyPr>
            <a:noAutofit/>
          </a:bodyPr>
          <a:lstStyle/>
          <a:p>
            <a:pPr marL="0" lvl="1" indent="0">
              <a:spcAft>
                <a:spcPts val="600"/>
              </a:spcAft>
              <a:buClrTx/>
              <a:buNone/>
            </a:pPr>
            <a:r>
              <a:rPr lang="en-US" altLang="ja-JP" sz="2200" u="heavy" dirty="0" smtClean="0">
                <a:uFill>
                  <a:solidFill>
                    <a:srgbClr val="C00000"/>
                  </a:solidFill>
                </a:uFill>
              </a:rPr>
              <a:t>(2) Division of Realism and Idealism in GGW </a:t>
            </a:r>
          </a:p>
          <a:p>
            <a:pPr marL="0" lvl="1" indent="0">
              <a:spcAft>
                <a:spcPts val="600"/>
              </a:spcAft>
              <a:buClrTx/>
              <a:buNone/>
            </a:pPr>
            <a:r>
              <a:rPr lang="en-US" altLang="ja-JP" sz="2200" b="1" u="sng" dirty="0" smtClean="0">
                <a:solidFill>
                  <a:schemeClr val="tx2"/>
                </a:solidFill>
              </a:rPr>
              <a:t>Dogmatic </a:t>
            </a:r>
            <a:r>
              <a:rPr lang="en-US" altLang="ja-JP" sz="2200" b="1" u="sng" dirty="0">
                <a:solidFill>
                  <a:schemeClr val="tx2"/>
                </a:solidFill>
              </a:rPr>
              <a:t>realism </a:t>
            </a:r>
            <a:r>
              <a:rPr lang="en-US" altLang="ja-JP" sz="2200" b="1" dirty="0" smtClean="0"/>
              <a:t>=  </a:t>
            </a:r>
            <a:r>
              <a:rPr lang="en-US" altLang="ja-JP" sz="2200" b="1" dirty="0"/>
              <a:t>a claim that </a:t>
            </a:r>
            <a:r>
              <a:rPr lang="en-US" altLang="ja-JP" sz="2200" b="1" i="1" dirty="0"/>
              <a:t>the </a:t>
            </a:r>
            <a:r>
              <a:rPr lang="en-US" altLang="ja-JP" sz="2200" b="1" i="1" dirty="0" smtClean="0"/>
              <a:t>not-self </a:t>
            </a:r>
            <a:r>
              <a:rPr lang="en-US" altLang="ja-JP" sz="2200" b="1" dirty="0"/>
              <a:t>(</a:t>
            </a:r>
            <a:r>
              <a:rPr lang="en-US" altLang="ja-JP" sz="2200" b="1" dirty="0" err="1"/>
              <a:t>Nicht-Ich</a:t>
            </a:r>
            <a:r>
              <a:rPr lang="en-US" altLang="ja-JP" sz="2200" b="1" dirty="0"/>
              <a:t>) is the cause of </a:t>
            </a:r>
            <a:r>
              <a:rPr lang="en-US" altLang="ja-JP" sz="2200" b="1" dirty="0" smtClean="0"/>
              <a:t>presentation (</a:t>
            </a:r>
            <a:r>
              <a:rPr lang="en-US" altLang="ja-JP" sz="2200" b="1" dirty="0" err="1" smtClean="0"/>
              <a:t>Vorstellung</a:t>
            </a:r>
            <a:r>
              <a:rPr lang="en-US" altLang="ja-JP" sz="2200" b="1" dirty="0" smtClean="0"/>
              <a:t>) </a:t>
            </a:r>
            <a:r>
              <a:rPr lang="en-US" altLang="ja-JP" sz="2200" b="1" dirty="0"/>
              <a:t>and </a:t>
            </a:r>
            <a:r>
              <a:rPr lang="en-US" altLang="ja-JP" sz="2200" b="1" dirty="0" smtClean="0"/>
              <a:t>the </a:t>
            </a:r>
            <a:r>
              <a:rPr lang="en-US" altLang="ja-JP" sz="2200" b="1" dirty="0"/>
              <a:t>presentation is an effect of </a:t>
            </a:r>
            <a:r>
              <a:rPr lang="en-US" altLang="ja-JP" sz="2200" b="1" i="1" dirty="0"/>
              <a:t>the </a:t>
            </a:r>
            <a:r>
              <a:rPr lang="en-US" altLang="ja-JP" sz="2200" b="1" i="1" dirty="0" smtClean="0"/>
              <a:t>not-self</a:t>
            </a:r>
            <a:r>
              <a:rPr lang="en-US" altLang="ja-JP" sz="2200" b="1" dirty="0"/>
              <a:t>; thus, </a:t>
            </a:r>
            <a:r>
              <a:rPr lang="en-US" altLang="ja-JP" sz="2200" b="1" i="1" dirty="0"/>
              <a:t>the </a:t>
            </a:r>
            <a:r>
              <a:rPr lang="en-US" altLang="ja-JP" sz="2200" b="1" i="1" dirty="0" smtClean="0"/>
              <a:t>not-self </a:t>
            </a:r>
            <a:r>
              <a:rPr lang="en-US" altLang="ja-JP" sz="2200" b="1" dirty="0"/>
              <a:t>is the real ground of everything, and </a:t>
            </a:r>
            <a:r>
              <a:rPr lang="en-US" altLang="ja-JP" sz="2200" b="1" i="1" dirty="0"/>
              <a:t>the self </a:t>
            </a:r>
            <a:r>
              <a:rPr lang="en-US" altLang="ja-JP" sz="2200" b="1" dirty="0"/>
              <a:t>(</a:t>
            </a:r>
            <a:r>
              <a:rPr lang="en-US" altLang="ja-JP" sz="2200" b="1" dirty="0" err="1"/>
              <a:t>Ich</a:t>
            </a:r>
            <a:r>
              <a:rPr lang="en-US" altLang="ja-JP" sz="2200" b="1" dirty="0"/>
              <a:t>) is </a:t>
            </a:r>
            <a:r>
              <a:rPr lang="en-US" altLang="ja-JP" sz="2200" b="1" u="sng" dirty="0"/>
              <a:t>a mere accident of </a:t>
            </a:r>
            <a:r>
              <a:rPr lang="en-US" altLang="ja-JP" sz="2200" b="1" i="1" u="sng" dirty="0"/>
              <a:t>the </a:t>
            </a:r>
            <a:r>
              <a:rPr lang="en-US" altLang="ja-JP" sz="2200" b="1" i="1" u="sng" dirty="0" smtClean="0"/>
              <a:t>not-self</a:t>
            </a:r>
            <a:r>
              <a:rPr lang="en-US" altLang="ja-JP" sz="2200" b="1" i="1" dirty="0" smtClean="0"/>
              <a:t> </a:t>
            </a:r>
            <a:r>
              <a:rPr lang="en-US" altLang="ja-JP" sz="2200" b="1" dirty="0"/>
              <a:t>and not a substance at all.</a:t>
            </a:r>
            <a:r>
              <a:rPr lang="en-US" altLang="ja-JP" sz="2200" dirty="0"/>
              <a:t> </a:t>
            </a:r>
            <a:r>
              <a:rPr lang="en-US" altLang="ja-JP" sz="1800" dirty="0" smtClean="0"/>
              <a:t>(Cf</a:t>
            </a:r>
            <a:r>
              <a:rPr lang="en-US" altLang="ja-JP" sz="1800" dirty="0"/>
              <a:t>. SWI, 155; FEW, 146</a:t>
            </a:r>
            <a:r>
              <a:rPr lang="en-US" altLang="ja-JP" sz="1800" dirty="0" smtClean="0"/>
              <a:t>.)</a:t>
            </a:r>
            <a:r>
              <a:rPr lang="en-US" altLang="ja-JP" sz="1600" dirty="0"/>
              <a:t> </a:t>
            </a:r>
            <a:endParaRPr lang="en-US" altLang="ja-JP" sz="1600" dirty="0" smtClean="0"/>
          </a:p>
          <a:p>
            <a:r>
              <a:rPr lang="en-US" altLang="ja-JP" sz="2200" u="sng" dirty="0" smtClean="0">
                <a:solidFill>
                  <a:schemeClr val="tx2"/>
                </a:solidFill>
              </a:rPr>
              <a:t>Dogmatic idealism </a:t>
            </a:r>
            <a:r>
              <a:rPr lang="en-US" altLang="ja-JP" sz="2200" dirty="0" smtClean="0"/>
              <a:t>=  a </a:t>
            </a:r>
            <a:r>
              <a:rPr lang="en-US" altLang="ja-JP" sz="2200" dirty="0"/>
              <a:t>claim that </a:t>
            </a:r>
            <a:r>
              <a:rPr lang="en-US" altLang="ja-JP" sz="2200" i="1" dirty="0"/>
              <a:t>the self </a:t>
            </a:r>
            <a:r>
              <a:rPr lang="en-US" altLang="ja-JP" sz="2200" dirty="0"/>
              <a:t>is the substance of </a:t>
            </a:r>
            <a:r>
              <a:rPr lang="en-US" altLang="ja-JP" sz="2200" dirty="0" smtClean="0"/>
              <a:t>presentation and the </a:t>
            </a:r>
            <a:r>
              <a:rPr lang="en-US" altLang="ja-JP" sz="2200" dirty="0"/>
              <a:t>presentation is an </a:t>
            </a:r>
            <a:r>
              <a:rPr lang="en-US" altLang="ja-JP" sz="2200" dirty="0" smtClean="0"/>
              <a:t>accident of </a:t>
            </a:r>
            <a:r>
              <a:rPr lang="en-US" altLang="ja-JP" sz="2200" i="1" dirty="0"/>
              <a:t>the self</a:t>
            </a:r>
            <a:r>
              <a:rPr lang="en-US" altLang="ja-JP" sz="2200" dirty="0"/>
              <a:t>, and that </a:t>
            </a:r>
            <a:r>
              <a:rPr lang="en-US" altLang="ja-JP" sz="2200" i="1" dirty="0"/>
              <a:t>the not-self </a:t>
            </a:r>
            <a:r>
              <a:rPr lang="en-US" altLang="ja-JP" sz="2200" dirty="0"/>
              <a:t>is merely an accident of </a:t>
            </a:r>
            <a:r>
              <a:rPr lang="en-US" altLang="ja-JP" sz="2200" i="1" dirty="0"/>
              <a:t>the self</a:t>
            </a:r>
            <a:r>
              <a:rPr lang="en-US" altLang="ja-JP" sz="1800" dirty="0" smtClean="0"/>
              <a:t>.</a:t>
            </a:r>
            <a:r>
              <a:rPr lang="en-US" altLang="ja-JP" sz="1800" dirty="0"/>
              <a:t> (</a:t>
            </a:r>
            <a:r>
              <a:rPr lang="en-US" altLang="ja-JP" sz="1800" dirty="0" smtClean="0"/>
              <a:t>Cf</a:t>
            </a:r>
            <a:r>
              <a:rPr lang="en-US" altLang="ja-JP" sz="1800" dirty="0"/>
              <a:t>. ibid</a:t>
            </a:r>
            <a:r>
              <a:rPr lang="en-US" altLang="ja-JP" sz="1800" dirty="0" smtClean="0"/>
              <a:t>.</a:t>
            </a:r>
            <a:r>
              <a:rPr lang="ja-JP" altLang="en-US" sz="1800" dirty="0"/>
              <a:t> </a:t>
            </a:r>
            <a:r>
              <a:rPr lang="en-US" altLang="ja-JP" sz="1800" dirty="0" smtClean="0"/>
              <a:t>)</a:t>
            </a:r>
            <a:endParaRPr lang="ja-JP" altLang="ja-JP" sz="2200" dirty="0"/>
          </a:p>
          <a:p>
            <a:r>
              <a:rPr lang="en-US" altLang="ja-JP" sz="2200" u="sng" dirty="0" smtClean="0">
                <a:solidFill>
                  <a:srgbClr val="C00000"/>
                </a:solidFill>
              </a:rPr>
              <a:t>Critical idealism </a:t>
            </a:r>
            <a:r>
              <a:rPr lang="en-US" altLang="ja-JP" sz="2200" dirty="0" smtClean="0"/>
              <a:t>= the </a:t>
            </a:r>
            <a:r>
              <a:rPr lang="en-US" altLang="ja-JP" sz="2200" dirty="0"/>
              <a:t>middle of the two </a:t>
            </a:r>
            <a:r>
              <a:rPr lang="en-US" altLang="ja-JP" sz="2200" dirty="0" smtClean="0"/>
              <a:t>systems, </a:t>
            </a:r>
            <a:r>
              <a:rPr lang="en-US" altLang="ja-JP" sz="2200" dirty="0"/>
              <a:t>‘</a:t>
            </a:r>
            <a:r>
              <a:rPr lang="en-US" altLang="ja-JP" sz="2200" dirty="0" smtClean="0">
                <a:solidFill>
                  <a:srgbClr val="C00000"/>
                </a:solidFill>
              </a:rPr>
              <a:t>Real–</a:t>
            </a:r>
            <a:r>
              <a:rPr lang="en-US" altLang="ja-JP" sz="2200" dirty="0" err="1" smtClean="0">
                <a:solidFill>
                  <a:srgbClr val="C00000"/>
                </a:solidFill>
              </a:rPr>
              <a:t>ldealism</a:t>
            </a:r>
            <a:r>
              <a:rPr lang="en-US" altLang="ja-JP" sz="2200" dirty="0"/>
              <a:t>’, or </a:t>
            </a:r>
            <a:r>
              <a:rPr lang="en-US" altLang="ja-JP" sz="2200" dirty="0">
                <a:solidFill>
                  <a:srgbClr val="C00000"/>
                </a:solidFill>
              </a:rPr>
              <a:t>‘Ideal-Realism</a:t>
            </a:r>
            <a:r>
              <a:rPr lang="en-US" altLang="ja-JP" sz="2200" dirty="0" smtClean="0"/>
              <a:t>’ </a:t>
            </a:r>
            <a:r>
              <a:rPr lang="en-US" altLang="ja-JP" dirty="0" smtClean="0"/>
              <a:t>(SW </a:t>
            </a:r>
            <a:r>
              <a:rPr lang="en-US" altLang="ja-JP" dirty="0"/>
              <a:t>I, 281; FEW, 247</a:t>
            </a:r>
            <a:r>
              <a:rPr lang="en-US" altLang="ja-JP" dirty="0" smtClean="0"/>
              <a:t>.).</a:t>
            </a:r>
          </a:p>
          <a:p>
            <a:r>
              <a:rPr lang="en-US" altLang="ja-JP" sz="2200" dirty="0" smtClean="0"/>
              <a:t>However</a:t>
            </a:r>
            <a:r>
              <a:rPr lang="en-US" altLang="ja-JP" sz="2200" dirty="0"/>
              <a:t>, he </a:t>
            </a:r>
            <a:r>
              <a:rPr lang="en-US" altLang="ja-JP" sz="2200" dirty="0" smtClean="0"/>
              <a:t>does </a:t>
            </a:r>
            <a:r>
              <a:rPr lang="en-US" altLang="ja-JP" sz="2200" dirty="0"/>
              <a:t>not seem to </a:t>
            </a:r>
            <a:r>
              <a:rPr lang="en-US" altLang="ja-JP" sz="2200" dirty="0" smtClean="0"/>
              <a:t>have described explicitly what the middle is in this book. </a:t>
            </a:r>
            <a:endParaRPr kumimoji="1" lang="ja-JP" altLang="en-US" sz="2200"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4</a:t>
            </a:fld>
            <a:endParaRPr kumimoji="1" lang="ja-JP" altLang="en-US"/>
          </a:p>
        </p:txBody>
      </p:sp>
    </p:spTree>
    <p:extLst>
      <p:ext uri="{BB962C8B-B14F-4D97-AF65-F5344CB8AC3E}">
        <p14:creationId xmlns:p14="http://schemas.microsoft.com/office/powerpoint/2010/main" val="1929570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6048672"/>
          </a:xfrm>
        </p:spPr>
        <p:txBody>
          <a:bodyPr>
            <a:noAutofit/>
          </a:bodyPr>
          <a:lstStyle/>
          <a:p>
            <a:r>
              <a:rPr lang="en-US" altLang="ja-JP" sz="2400" u="heavy" dirty="0">
                <a:uFill>
                  <a:solidFill>
                    <a:srgbClr val="C00000"/>
                  </a:solidFill>
                </a:uFill>
              </a:rPr>
              <a:t>2 Fichte’s refutation of the </a:t>
            </a:r>
            <a:r>
              <a:rPr lang="en-US" altLang="ja-JP" sz="2400" u="heavy" dirty="0" smtClean="0">
                <a:uFill>
                  <a:solidFill>
                    <a:srgbClr val="C00000"/>
                  </a:solidFill>
                </a:uFill>
              </a:rPr>
              <a:t>thing-in-itself </a:t>
            </a:r>
            <a:r>
              <a:rPr lang="en-US" altLang="ja-JP" sz="2400" u="heavy" dirty="0">
                <a:uFill>
                  <a:solidFill>
                    <a:srgbClr val="C00000"/>
                  </a:solidFill>
                </a:uFill>
              </a:rPr>
              <a:t>in the two </a:t>
            </a:r>
            <a:r>
              <a:rPr lang="en-US" altLang="ja-JP" sz="2400" i="1" u="heavy" dirty="0">
                <a:uFill>
                  <a:solidFill>
                    <a:srgbClr val="C00000"/>
                  </a:solidFill>
                </a:uFill>
              </a:rPr>
              <a:t>Introductions </a:t>
            </a:r>
            <a:r>
              <a:rPr lang="en-US" altLang="ja-JP" sz="2400" i="1" u="heavy" dirty="0" smtClean="0">
                <a:uFill>
                  <a:solidFill>
                    <a:srgbClr val="C00000"/>
                  </a:solidFill>
                </a:uFill>
              </a:rPr>
              <a:t>to </a:t>
            </a:r>
            <a:r>
              <a:rPr lang="en-US" altLang="ja-JP" sz="2400" i="1" u="heavy" dirty="0">
                <a:uFill>
                  <a:solidFill>
                    <a:srgbClr val="C00000"/>
                  </a:solidFill>
                </a:uFill>
              </a:rPr>
              <a:t>the </a:t>
            </a:r>
            <a:r>
              <a:rPr lang="en-US" altLang="ja-JP" sz="2400" i="1" u="heavy" dirty="0" err="1">
                <a:uFill>
                  <a:solidFill>
                    <a:srgbClr val="C00000"/>
                  </a:solidFill>
                </a:uFill>
              </a:rPr>
              <a:t>Wissenschaftslehre</a:t>
            </a:r>
            <a:r>
              <a:rPr lang="en-US" altLang="ja-JP" sz="2400" u="heavy" dirty="0">
                <a:uFill>
                  <a:solidFill>
                    <a:srgbClr val="C00000"/>
                  </a:solidFill>
                </a:uFill>
              </a:rPr>
              <a:t> (1797)</a:t>
            </a:r>
            <a:endParaRPr lang="ja-JP" altLang="ja-JP" sz="2400" u="heavy" dirty="0">
              <a:uFill>
                <a:solidFill>
                  <a:srgbClr val="C00000"/>
                </a:solidFill>
              </a:uFill>
            </a:endParaRPr>
          </a:p>
          <a:p>
            <a:r>
              <a:rPr lang="en-US" altLang="ja-JP" sz="2400" u="heavy" dirty="0">
                <a:uFill>
                  <a:solidFill>
                    <a:srgbClr val="C00000"/>
                  </a:solidFill>
                </a:uFill>
              </a:rPr>
              <a:t> </a:t>
            </a:r>
            <a:r>
              <a:rPr lang="en-US" altLang="ja-JP" sz="2400" u="heavy" dirty="0" smtClean="0">
                <a:uFill>
                  <a:solidFill>
                    <a:srgbClr val="C00000"/>
                  </a:solidFill>
                </a:uFill>
              </a:rPr>
              <a:t>(</a:t>
            </a:r>
            <a:r>
              <a:rPr lang="en-US" altLang="ja-JP" sz="2400" u="heavy" dirty="0">
                <a:uFill>
                  <a:solidFill>
                    <a:srgbClr val="C00000"/>
                  </a:solidFill>
                </a:uFill>
              </a:rPr>
              <a:t>1) Fichte’s Interpretation of Kant</a:t>
            </a:r>
            <a:endParaRPr lang="ja-JP" altLang="ja-JP" sz="2400" u="heavy" dirty="0">
              <a:uFill>
                <a:solidFill>
                  <a:srgbClr val="C00000"/>
                </a:solidFill>
              </a:uFill>
            </a:endParaRPr>
          </a:p>
          <a:p>
            <a:r>
              <a:rPr lang="en-US" altLang="ja-JP" sz="2400" dirty="0"/>
              <a:t> In </a:t>
            </a:r>
            <a:r>
              <a:rPr lang="en-US" altLang="ja-JP" sz="2400" i="1" dirty="0" smtClean="0"/>
              <a:t>First </a:t>
            </a:r>
            <a:r>
              <a:rPr lang="en-US" altLang="ja-JP" sz="2400" i="1" dirty="0"/>
              <a:t>Introduction </a:t>
            </a:r>
            <a:r>
              <a:rPr lang="en-US" altLang="ja-JP" sz="2400" i="1" dirty="0" smtClean="0"/>
              <a:t>to the </a:t>
            </a:r>
            <a:r>
              <a:rPr lang="en-US" altLang="ja-JP" sz="2400" i="1" dirty="0" err="1" smtClean="0"/>
              <a:t>Wissenschaftslehre</a:t>
            </a:r>
            <a:r>
              <a:rPr lang="en-US" altLang="ja-JP" sz="2400" dirty="0" smtClean="0"/>
              <a:t> </a:t>
            </a:r>
            <a:r>
              <a:rPr lang="en-US" altLang="ja-JP" sz="2400" dirty="0"/>
              <a:t>Fichte criticized </a:t>
            </a:r>
            <a:r>
              <a:rPr lang="en-US" altLang="ja-JP" sz="2400" dirty="0" smtClean="0"/>
              <a:t>dogmatism </a:t>
            </a:r>
            <a:r>
              <a:rPr lang="en-US" altLang="ja-JP" sz="2400" dirty="0"/>
              <a:t>as follows:</a:t>
            </a:r>
            <a:endParaRPr lang="ja-JP" altLang="ja-JP" sz="2400" dirty="0"/>
          </a:p>
          <a:p>
            <a:r>
              <a:rPr lang="en-US" altLang="ja-JP" sz="2400" dirty="0" smtClean="0">
                <a:solidFill>
                  <a:schemeClr val="tx2"/>
                </a:solidFill>
              </a:rPr>
              <a:t>“The </a:t>
            </a:r>
            <a:r>
              <a:rPr lang="en-US" altLang="ja-JP" sz="2400" dirty="0">
                <a:solidFill>
                  <a:schemeClr val="tx2"/>
                </a:solidFill>
              </a:rPr>
              <a:t>dogmatists were supposed to establish the </a:t>
            </a:r>
            <a:r>
              <a:rPr lang="en-US" altLang="ja-JP" sz="2400" u="sng" dirty="0">
                <a:solidFill>
                  <a:schemeClr val="tx2"/>
                </a:solidFill>
              </a:rPr>
              <a:t>transition from being to representing</a:t>
            </a:r>
            <a:r>
              <a:rPr lang="en-US" altLang="ja-JP" sz="2400" dirty="0">
                <a:solidFill>
                  <a:schemeClr val="tx2"/>
                </a:solidFill>
              </a:rPr>
              <a:t>. They have not done this, nor can they, for their principle contains within itself only the ground of a being. It does not contain within itself the ground of what is directly opposed to being, viz. </a:t>
            </a:r>
            <a:r>
              <a:rPr lang="en-US" altLang="ja-JP" sz="2400" dirty="0" smtClean="0">
                <a:solidFill>
                  <a:schemeClr val="tx2"/>
                </a:solidFill>
              </a:rPr>
              <a:t>representing (</a:t>
            </a:r>
            <a:r>
              <a:rPr lang="en-US" altLang="ja-JP" sz="2400" dirty="0" err="1" smtClean="0">
                <a:solidFill>
                  <a:schemeClr val="tx2"/>
                </a:solidFill>
              </a:rPr>
              <a:t>Vorstellen</a:t>
            </a:r>
            <a:r>
              <a:rPr lang="en-US" altLang="ja-JP" sz="2400" dirty="0" smtClean="0">
                <a:solidFill>
                  <a:schemeClr val="tx2"/>
                </a:solidFill>
              </a:rPr>
              <a:t>).” </a:t>
            </a:r>
            <a:r>
              <a:rPr lang="en-US" altLang="ja-JP" dirty="0" smtClean="0"/>
              <a:t>(SWI</a:t>
            </a:r>
            <a:r>
              <a:rPr lang="en-US" altLang="ja-JP" dirty="0"/>
              <a:t>, 437; IW, 22</a:t>
            </a:r>
            <a:r>
              <a:rPr lang="en-US" altLang="ja-JP" dirty="0" smtClean="0"/>
              <a:t>.)</a:t>
            </a:r>
            <a:endParaRPr lang="ja-JP" altLang="ja-JP" dirty="0"/>
          </a:p>
          <a:p>
            <a:r>
              <a:rPr lang="en-US" altLang="ja-JP" dirty="0" smtClean="0"/>
              <a:t>(IW</a:t>
            </a:r>
            <a:r>
              <a:rPr lang="en-US" altLang="ja-JP" dirty="0"/>
              <a:t>: J. G. Fichte, Introduction to the </a:t>
            </a:r>
            <a:r>
              <a:rPr lang="en-US" altLang="ja-JP" dirty="0" err="1"/>
              <a:t>Wissenschaftslehre</a:t>
            </a:r>
            <a:r>
              <a:rPr lang="en-US" altLang="ja-JP" dirty="0"/>
              <a:t>, translated and edited by Daniel </a:t>
            </a:r>
            <a:r>
              <a:rPr lang="en-US" altLang="ja-JP" dirty="0" err="1"/>
              <a:t>Breazeale</a:t>
            </a:r>
            <a:r>
              <a:rPr lang="en-US" altLang="ja-JP" dirty="0"/>
              <a:t>, Hackett Publishing Company, Inc., 1994</a:t>
            </a:r>
            <a:r>
              <a:rPr lang="en-US" altLang="ja-JP" dirty="0" smtClean="0"/>
              <a:t>.) </a:t>
            </a:r>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5</a:t>
            </a:fld>
            <a:endParaRPr kumimoji="1" lang="ja-JP" altLang="en-US"/>
          </a:p>
        </p:txBody>
      </p:sp>
    </p:spTree>
    <p:extLst>
      <p:ext uri="{BB962C8B-B14F-4D97-AF65-F5344CB8AC3E}">
        <p14:creationId xmlns:p14="http://schemas.microsoft.com/office/powerpoint/2010/main" val="1929570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88640"/>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5832648"/>
          </a:xfrm>
        </p:spPr>
        <p:txBody>
          <a:bodyPr>
            <a:normAutofit lnSpcReduction="10000"/>
          </a:bodyPr>
          <a:lstStyle/>
          <a:p>
            <a:r>
              <a:rPr lang="en-US" altLang="ja-JP" sz="2400" dirty="0"/>
              <a:t>In </a:t>
            </a:r>
            <a:r>
              <a:rPr lang="en-US" altLang="ja-JP" sz="2400" i="1" dirty="0" smtClean="0"/>
              <a:t>Second </a:t>
            </a:r>
            <a:r>
              <a:rPr lang="en-US" altLang="ja-JP" sz="2400" i="1" dirty="0"/>
              <a:t>Introduction to the </a:t>
            </a:r>
            <a:r>
              <a:rPr lang="en-US" altLang="ja-JP" sz="2400" i="1" dirty="0" err="1"/>
              <a:t>Wissenschaftslehre</a:t>
            </a:r>
            <a:r>
              <a:rPr lang="en-US" altLang="ja-JP" sz="2400" i="1" dirty="0"/>
              <a:t> </a:t>
            </a:r>
            <a:r>
              <a:rPr lang="en-US" altLang="ja-JP" sz="2400" dirty="0"/>
              <a:t>(1797), Fichte refuted dogmatism and the </a:t>
            </a:r>
            <a:r>
              <a:rPr lang="en-US" altLang="ja-JP" sz="2400" dirty="0" smtClean="0"/>
              <a:t>thing-in-itself </a:t>
            </a:r>
            <a:r>
              <a:rPr lang="en-US" altLang="ja-JP" sz="2400" dirty="0"/>
              <a:t>by explaining his interpretation of Kant’s epistemology in detail. </a:t>
            </a:r>
            <a:endParaRPr lang="en-US" altLang="ja-JP" sz="2400" dirty="0" smtClean="0"/>
          </a:p>
          <a:p>
            <a:r>
              <a:rPr lang="en-US" altLang="ja-JP" sz="2400" dirty="0" smtClean="0"/>
              <a:t>According </a:t>
            </a:r>
            <a:r>
              <a:rPr lang="en-US" altLang="ja-JP" sz="2400" dirty="0"/>
              <a:t>to ordinary interpretations, the manifold of intuition (</a:t>
            </a:r>
            <a:r>
              <a:rPr lang="en-US" altLang="ja-JP" sz="2400" dirty="0" err="1"/>
              <a:t>Mannigfaltigkeit</a:t>
            </a:r>
            <a:r>
              <a:rPr lang="en-US" altLang="ja-JP" sz="2400" dirty="0"/>
              <a:t> der </a:t>
            </a:r>
            <a:r>
              <a:rPr lang="en-US" altLang="ja-JP" sz="2400" dirty="0" err="1"/>
              <a:t>Anschauung</a:t>
            </a:r>
            <a:r>
              <a:rPr lang="en-US" altLang="ja-JP" sz="2400" dirty="0"/>
              <a:t>) was explained by </a:t>
            </a:r>
            <a:r>
              <a:rPr lang="en-US" altLang="ja-JP" sz="2400" dirty="0" smtClean="0"/>
              <a:t>things-in-themselves</a:t>
            </a:r>
            <a:r>
              <a:rPr lang="en-US" altLang="ja-JP" sz="2400" dirty="0"/>
              <a:t>. A causal relationship between the manifold of intuition and the </a:t>
            </a:r>
            <a:r>
              <a:rPr lang="en-US" altLang="ja-JP" sz="2400" dirty="0" smtClean="0"/>
              <a:t>thing-in-itself </a:t>
            </a:r>
            <a:r>
              <a:rPr lang="en-US" altLang="ja-JP" sz="2400" dirty="0"/>
              <a:t>can be hypothesized. However, as Kant claimed, the category of ‘causality’ would be valid only in the phenomenal world. Thus, we cannot suppose that the causal relationship holds between them. Therefore, Fichte interpreted Kant to be rejecting the assumption that things in themselves exist outside of </a:t>
            </a:r>
            <a:r>
              <a:rPr lang="en-US" altLang="ja-JP" sz="2400" dirty="0" smtClean="0"/>
              <a:t>phenomenal world.</a:t>
            </a:r>
            <a:endParaRPr lang="ja-JP" altLang="ja-JP" sz="2400" dirty="0"/>
          </a:p>
          <a:p>
            <a:r>
              <a:rPr lang="en-US" altLang="ja-JP" dirty="0"/>
              <a:t> </a:t>
            </a:r>
            <a:endParaRPr lang="ja-JP"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6</a:t>
            </a:fld>
            <a:endParaRPr kumimoji="1" lang="ja-JP" altLang="en-US"/>
          </a:p>
        </p:txBody>
      </p:sp>
    </p:spTree>
    <p:extLst>
      <p:ext uri="{BB962C8B-B14F-4D97-AF65-F5344CB8AC3E}">
        <p14:creationId xmlns:p14="http://schemas.microsoft.com/office/powerpoint/2010/main" val="19295700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2718"/>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251520" y="548680"/>
            <a:ext cx="8280920" cy="6309320"/>
          </a:xfrm>
        </p:spPr>
        <p:txBody>
          <a:bodyPr>
            <a:normAutofit lnSpcReduction="10000"/>
          </a:bodyPr>
          <a:lstStyle/>
          <a:p>
            <a:r>
              <a:rPr lang="en-US" altLang="ja-JP" sz="2200" dirty="0" smtClean="0"/>
              <a:t>Nevertheless, if </a:t>
            </a:r>
            <a:r>
              <a:rPr lang="en-US" altLang="ja-JP" sz="2200" dirty="0"/>
              <a:t>we admit the existence of the </a:t>
            </a:r>
            <a:r>
              <a:rPr lang="en-US" altLang="ja-JP" sz="2200" dirty="0" smtClean="0"/>
              <a:t>thing-in-itself</a:t>
            </a:r>
            <a:r>
              <a:rPr lang="en-US" altLang="ja-JP" sz="2200" dirty="0"/>
              <a:t>, we must suppose the </a:t>
            </a:r>
            <a:r>
              <a:rPr lang="en-US" altLang="ja-JP" sz="2200" dirty="0" smtClean="0"/>
              <a:t>thing-in-itself </a:t>
            </a:r>
            <a:r>
              <a:rPr lang="en-US" altLang="ja-JP" sz="2200" dirty="0"/>
              <a:t>is a kind of cause that differs from causality as a category. </a:t>
            </a:r>
            <a:r>
              <a:rPr lang="en-US" altLang="ja-JP" sz="2200" dirty="0" smtClean="0"/>
              <a:t>In </a:t>
            </a:r>
            <a:r>
              <a:rPr lang="en-US" altLang="ja-JP" sz="2200" dirty="0"/>
              <a:t>this case, the </a:t>
            </a:r>
            <a:r>
              <a:rPr lang="en-US" altLang="ja-JP" sz="2200" dirty="0" smtClean="0"/>
              <a:t>thing-in-itself </a:t>
            </a:r>
            <a:r>
              <a:rPr lang="en-US" altLang="ja-JP" sz="2200" dirty="0"/>
              <a:t>would be understood as a ground of sensation and a ‘</a:t>
            </a:r>
            <a:r>
              <a:rPr lang="en-US" altLang="ja-JP" sz="2200" dirty="0" err="1"/>
              <a:t>noumenon</a:t>
            </a:r>
            <a:r>
              <a:rPr lang="en-US" altLang="ja-JP" sz="2200" dirty="0"/>
              <a:t>’. Fichte noted that if Kant talked about the </a:t>
            </a:r>
            <a:r>
              <a:rPr lang="en-US" altLang="ja-JP" sz="2200" dirty="0" smtClean="0"/>
              <a:t>thing-in-itself</a:t>
            </a:r>
            <a:r>
              <a:rPr lang="en-US" altLang="ja-JP" sz="2200" dirty="0"/>
              <a:t>, he talked about it as a ‘</a:t>
            </a:r>
            <a:r>
              <a:rPr lang="en-US" altLang="ja-JP" sz="2200" dirty="0" err="1"/>
              <a:t>noumenon</a:t>
            </a:r>
            <a:r>
              <a:rPr lang="en-US" altLang="ja-JP" sz="2200" dirty="0" smtClean="0"/>
              <a:t>’ (Cf. SWI</a:t>
            </a:r>
            <a:r>
              <a:rPr lang="en-US" altLang="ja-JP" sz="2200" dirty="0"/>
              <a:t>, 482; IW. </a:t>
            </a:r>
            <a:r>
              <a:rPr lang="en-US" altLang="ja-JP" sz="2200" dirty="0" smtClean="0"/>
              <a:t>67). </a:t>
            </a:r>
          </a:p>
          <a:p>
            <a:r>
              <a:rPr lang="en-US" altLang="ja-JP" sz="2200" dirty="0" smtClean="0"/>
              <a:t>However</a:t>
            </a:r>
            <a:r>
              <a:rPr lang="en-US" altLang="ja-JP" sz="2200" dirty="0"/>
              <a:t>,</a:t>
            </a:r>
            <a:r>
              <a:rPr lang="ja-JP" altLang="ja-JP" sz="2200" dirty="0"/>
              <a:t>　</a:t>
            </a:r>
            <a:r>
              <a:rPr lang="en-US" altLang="ja-JP" sz="2200" dirty="0"/>
              <a:t>Fichte</a:t>
            </a:r>
            <a:r>
              <a:rPr lang="ja-JP" altLang="ja-JP" sz="2200" dirty="0"/>
              <a:t>　</a:t>
            </a:r>
            <a:r>
              <a:rPr lang="en-US" altLang="ja-JP" sz="2200" dirty="0"/>
              <a:t>criticized</a:t>
            </a:r>
            <a:r>
              <a:rPr lang="ja-JP" altLang="ja-JP" sz="2200" dirty="0"/>
              <a:t>　</a:t>
            </a:r>
            <a:r>
              <a:rPr lang="en-US" altLang="ja-JP" sz="2200" dirty="0"/>
              <a:t>this</a:t>
            </a:r>
            <a:r>
              <a:rPr lang="ja-JP" altLang="ja-JP" sz="2200" dirty="0"/>
              <a:t>　</a:t>
            </a:r>
            <a:r>
              <a:rPr lang="en-US" altLang="ja-JP" sz="2200" dirty="0"/>
              <a:t>interpretation, because it led to a circular explanation:</a:t>
            </a:r>
            <a:endParaRPr lang="ja-JP" altLang="ja-JP" sz="2200" dirty="0"/>
          </a:p>
          <a:p>
            <a:r>
              <a:rPr lang="en-US" altLang="ja-JP" sz="2200" dirty="0" smtClean="0">
                <a:solidFill>
                  <a:schemeClr val="tx2"/>
                </a:solidFill>
              </a:rPr>
              <a:t>“Accordingly</a:t>
            </a:r>
            <a:r>
              <a:rPr lang="en-US" altLang="ja-JP" sz="2200" dirty="0">
                <a:solidFill>
                  <a:schemeClr val="tx2"/>
                </a:solidFill>
              </a:rPr>
              <a:t>, it [</a:t>
            </a:r>
            <a:r>
              <a:rPr lang="en-US" altLang="ja-JP" sz="2200" dirty="0" err="1">
                <a:solidFill>
                  <a:schemeClr val="tx2"/>
                </a:solidFill>
              </a:rPr>
              <a:t>noumenon</a:t>
            </a:r>
            <a:r>
              <a:rPr lang="en-US" altLang="ja-JP" sz="2200" dirty="0">
                <a:solidFill>
                  <a:schemeClr val="tx2"/>
                </a:solidFill>
              </a:rPr>
              <a:t>] is something that exists only</a:t>
            </a:r>
            <a:r>
              <a:rPr lang="en-US" altLang="ja-JP" sz="2200" i="1" dirty="0">
                <a:solidFill>
                  <a:schemeClr val="tx2"/>
                </a:solidFill>
              </a:rPr>
              <a:t> for our thinking</a:t>
            </a:r>
            <a:r>
              <a:rPr lang="en-US" altLang="ja-JP" sz="2200" dirty="0">
                <a:solidFill>
                  <a:schemeClr val="tx2"/>
                </a:solidFill>
              </a:rPr>
              <a:t> and is present only for us as thinking beings. But what additional use do these interpreters of Kant wish to make of this “</a:t>
            </a:r>
            <a:r>
              <a:rPr lang="en-US" altLang="ja-JP" sz="2200" dirty="0" err="1">
                <a:solidFill>
                  <a:schemeClr val="tx2"/>
                </a:solidFill>
              </a:rPr>
              <a:t>noumenon</a:t>
            </a:r>
            <a:r>
              <a:rPr lang="en-US" altLang="ja-JP" sz="2200" dirty="0">
                <a:solidFill>
                  <a:schemeClr val="tx2"/>
                </a:solidFill>
              </a:rPr>
              <a:t>” or “thing in itself”? The </a:t>
            </a:r>
            <a:r>
              <a:rPr lang="en-US" altLang="ja-JP" sz="2200" dirty="0" smtClean="0">
                <a:solidFill>
                  <a:schemeClr val="tx2"/>
                </a:solidFill>
              </a:rPr>
              <a:t>thought [</a:t>
            </a:r>
            <a:r>
              <a:rPr lang="en-US" altLang="ja-JP" sz="2200" dirty="0" err="1" smtClean="0">
                <a:solidFill>
                  <a:schemeClr val="tx2"/>
                </a:solidFill>
              </a:rPr>
              <a:t>Gedanke</a:t>
            </a:r>
            <a:r>
              <a:rPr lang="en-US" altLang="ja-JP" sz="2200" dirty="0" smtClean="0">
                <a:solidFill>
                  <a:schemeClr val="tx2"/>
                </a:solidFill>
              </a:rPr>
              <a:t>] </a:t>
            </a:r>
            <a:r>
              <a:rPr lang="en-US" altLang="ja-JP" sz="2200" dirty="0">
                <a:solidFill>
                  <a:schemeClr val="tx2"/>
                </a:solidFill>
              </a:rPr>
              <a:t>of a thing in itself is based upon sensation; but then, in turn, they want sensation to be based upon the thought of a thing in itself. </a:t>
            </a:r>
            <a:r>
              <a:rPr lang="en-US" altLang="ja-JP" sz="2200" dirty="0" smtClean="0">
                <a:solidFill>
                  <a:schemeClr val="tx2"/>
                </a:solidFill>
              </a:rPr>
              <a:t>[…] </a:t>
            </a:r>
            <a:r>
              <a:rPr lang="en-US" altLang="ja-JP" sz="2200" dirty="0">
                <a:solidFill>
                  <a:schemeClr val="tx2"/>
                </a:solidFill>
              </a:rPr>
              <a:t>Their thing in itself, which is nothing more than a mere thought, is supposed to </a:t>
            </a:r>
            <a:r>
              <a:rPr lang="en-US" altLang="ja-JP" sz="2200" i="1" dirty="0">
                <a:solidFill>
                  <a:schemeClr val="tx2"/>
                </a:solidFill>
              </a:rPr>
              <a:t>have an effect</a:t>
            </a:r>
            <a:r>
              <a:rPr lang="en-US" altLang="ja-JP" sz="2200" dirty="0">
                <a:solidFill>
                  <a:schemeClr val="tx2"/>
                </a:solidFill>
              </a:rPr>
              <a:t> upon the I</a:t>
            </a:r>
            <a:r>
              <a:rPr lang="en-US" altLang="ja-JP" sz="2200" dirty="0" smtClean="0">
                <a:solidFill>
                  <a:schemeClr val="tx2"/>
                </a:solidFill>
              </a:rPr>
              <a:t>!”</a:t>
            </a:r>
            <a:r>
              <a:rPr lang="en-US" altLang="ja-JP" dirty="0" smtClean="0">
                <a:solidFill>
                  <a:schemeClr val="tx2"/>
                </a:solidFill>
              </a:rPr>
              <a:t> </a:t>
            </a:r>
            <a:r>
              <a:rPr lang="en-US" altLang="ja-JP" sz="1800" dirty="0" smtClean="0"/>
              <a:t>(SWII</a:t>
            </a:r>
            <a:r>
              <a:rPr lang="en-US" altLang="ja-JP" sz="1800" dirty="0"/>
              <a:t>, 483; IW, 69</a:t>
            </a:r>
            <a:r>
              <a:rPr lang="en-US" altLang="ja-JP" sz="1800" dirty="0" smtClean="0"/>
              <a:t>.)</a:t>
            </a:r>
            <a:endParaRPr lang="ja-JP" altLang="ja-JP" sz="1800"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7</a:t>
            </a:fld>
            <a:endParaRPr kumimoji="1" lang="ja-JP" altLang="en-US"/>
          </a:p>
        </p:txBody>
      </p:sp>
    </p:spTree>
    <p:extLst>
      <p:ext uri="{BB962C8B-B14F-4D97-AF65-F5344CB8AC3E}">
        <p14:creationId xmlns:p14="http://schemas.microsoft.com/office/powerpoint/2010/main" val="19295700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5618" y="188640"/>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5832648"/>
          </a:xfrm>
        </p:spPr>
        <p:txBody>
          <a:bodyPr>
            <a:normAutofit/>
          </a:bodyPr>
          <a:lstStyle/>
          <a:p>
            <a:r>
              <a:rPr lang="en-US" altLang="ja-JP" sz="2400" dirty="0" smtClean="0"/>
              <a:t>Fichte pointed out the circularity of explanation.</a:t>
            </a:r>
            <a:r>
              <a:rPr lang="ja-JP" altLang="en-US" sz="2400" dirty="0" smtClean="0"/>
              <a:t>　</a:t>
            </a:r>
            <a:r>
              <a:rPr lang="en-US" altLang="ja-JP" sz="2400" dirty="0" smtClean="0"/>
              <a:t>But </a:t>
            </a:r>
            <a:r>
              <a:rPr lang="en-US" altLang="ja-JP" sz="2400" dirty="0"/>
              <a:t>his objection is not correct. Indeed, other interpreters believed that </a:t>
            </a:r>
            <a:r>
              <a:rPr lang="en-US" altLang="ja-JP" sz="2400" u="sng" dirty="0"/>
              <a:t>the </a:t>
            </a:r>
            <a:r>
              <a:rPr lang="en-US" altLang="ja-JP" sz="2400" u="sng" dirty="0" smtClean="0"/>
              <a:t>thing-in-itself</a:t>
            </a:r>
            <a:r>
              <a:rPr lang="en-US" altLang="ja-JP" sz="2400" dirty="0" smtClean="0"/>
              <a:t> </a:t>
            </a:r>
            <a:r>
              <a:rPr lang="en-US" altLang="ja-JP" sz="2400" dirty="0"/>
              <a:t>is a ground of a sensation, and they thought that sensation is based on </a:t>
            </a:r>
            <a:r>
              <a:rPr lang="en-US" altLang="ja-JP" sz="2400" u="sng" dirty="0"/>
              <a:t>the </a:t>
            </a:r>
            <a:r>
              <a:rPr lang="en-US" altLang="ja-JP" sz="2400" u="sng" dirty="0" smtClean="0"/>
              <a:t>thing-in-itself</a:t>
            </a:r>
            <a:r>
              <a:rPr lang="en-US" altLang="ja-JP" sz="2400" dirty="0"/>
              <a:t>. However, they did not think that a sensation is based on </a:t>
            </a:r>
            <a:r>
              <a:rPr lang="en-US" altLang="ja-JP" sz="2400" u="sng" dirty="0"/>
              <a:t>the thought of the </a:t>
            </a:r>
            <a:r>
              <a:rPr lang="en-US" altLang="ja-JP" sz="2400" u="sng" dirty="0" smtClean="0"/>
              <a:t>thing-in-itself</a:t>
            </a:r>
            <a:r>
              <a:rPr lang="en-US" altLang="ja-JP" sz="2400" u="sng" dirty="0"/>
              <a:t>.</a:t>
            </a:r>
            <a:r>
              <a:rPr lang="en-US" altLang="ja-JP" sz="2400" dirty="0"/>
              <a:t> If we distinguish </a:t>
            </a:r>
            <a:r>
              <a:rPr lang="en-US" altLang="ja-JP" sz="2400" u="sng" dirty="0"/>
              <a:t>the </a:t>
            </a:r>
            <a:r>
              <a:rPr lang="en-US" altLang="ja-JP" sz="2400" u="sng" dirty="0" smtClean="0"/>
              <a:t>thing-in-itself </a:t>
            </a:r>
            <a:r>
              <a:rPr lang="en-US" altLang="ja-JP" sz="2400" dirty="0"/>
              <a:t>from </a:t>
            </a:r>
            <a:r>
              <a:rPr lang="en-US" altLang="ja-JP" sz="2400" u="sng" dirty="0"/>
              <a:t>the thought of it</a:t>
            </a:r>
            <a:r>
              <a:rPr lang="en-US" altLang="ja-JP" sz="2400" dirty="0"/>
              <a:t>, then the circularity will disappear. Thus, Fichte’s objection </a:t>
            </a:r>
            <a:r>
              <a:rPr lang="en-US" altLang="ja-JP" sz="2400" dirty="0" smtClean="0"/>
              <a:t>here is </a:t>
            </a:r>
            <a:r>
              <a:rPr lang="en-US" altLang="ja-JP" sz="2400" dirty="0"/>
              <a:t>not </a:t>
            </a:r>
            <a:r>
              <a:rPr lang="en-US" altLang="ja-JP" sz="2400" dirty="0" smtClean="0"/>
              <a:t>correct, or at least not sufficient.</a:t>
            </a:r>
            <a:endParaRPr lang="ja-JP" altLang="ja-JP" sz="2400" dirty="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8</a:t>
            </a:fld>
            <a:endParaRPr kumimoji="1" lang="ja-JP" altLang="en-US"/>
          </a:p>
        </p:txBody>
      </p:sp>
    </p:spTree>
    <p:extLst>
      <p:ext uri="{BB962C8B-B14F-4D97-AF65-F5344CB8AC3E}">
        <p14:creationId xmlns:p14="http://schemas.microsoft.com/office/powerpoint/2010/main" val="1929570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168" y="116632"/>
            <a:ext cx="8147248" cy="395962"/>
          </a:xfrm>
        </p:spPr>
        <p:txBody>
          <a:bodyPr>
            <a:normAutofit fontScale="90000"/>
          </a:bodyPr>
          <a:lstStyle/>
          <a:p>
            <a:r>
              <a:rPr lang="en-US" altLang="ja-JP" sz="1300" dirty="0"/>
              <a:t>IX. </a:t>
            </a:r>
            <a:r>
              <a:rPr lang="en-US" altLang="ja-JP" sz="1300" dirty="0" err="1"/>
              <a:t>Kongress</a:t>
            </a:r>
            <a:r>
              <a:rPr lang="en-US" altLang="ja-JP" sz="1300" dirty="0"/>
              <a:t> der International J. G. Fichte-</a:t>
            </a:r>
            <a:r>
              <a:rPr lang="en-US" altLang="ja-JP" sz="1300" dirty="0" err="1"/>
              <a:t>Gesellschaft</a:t>
            </a:r>
            <a:r>
              <a:rPr lang="en-US" altLang="ja-JP" sz="1300" dirty="0"/>
              <a:t>, </a:t>
            </a:r>
            <a:r>
              <a:rPr lang="en-US" altLang="ja-JP" sz="1300" dirty="0" smtClean="0"/>
              <a:t>Madrid, September</a:t>
            </a:r>
            <a:r>
              <a:rPr lang="ja-JP" altLang="en-US" sz="1300" dirty="0" smtClean="0"/>
              <a:t>　</a:t>
            </a:r>
            <a:r>
              <a:rPr lang="en-US" altLang="ja-JP" sz="1300" dirty="0" smtClean="0"/>
              <a:t>2015</a:t>
            </a:r>
            <a:r>
              <a:rPr lang="ja-JP" altLang="en-US" sz="1200" dirty="0"/>
              <a:t/>
            </a:r>
            <a:br>
              <a:rPr lang="ja-JP" altLang="en-US" sz="1200" dirty="0"/>
            </a:br>
            <a:endParaRPr kumimoji="1" lang="ja-JP" altLang="en-US" sz="1200" dirty="0"/>
          </a:p>
        </p:txBody>
      </p:sp>
      <p:sp>
        <p:nvSpPr>
          <p:cNvPr id="3" name="コンテンツ プレースホルダー 2"/>
          <p:cNvSpPr>
            <a:spLocks noGrp="1"/>
          </p:cNvSpPr>
          <p:nvPr>
            <p:ph idx="1"/>
          </p:nvPr>
        </p:nvSpPr>
        <p:spPr>
          <a:xfrm>
            <a:off x="467544" y="692696"/>
            <a:ext cx="8280920" cy="5832648"/>
          </a:xfrm>
        </p:spPr>
        <p:txBody>
          <a:bodyPr>
            <a:normAutofit fontScale="92500"/>
          </a:bodyPr>
          <a:lstStyle/>
          <a:p>
            <a:r>
              <a:rPr lang="en-US" altLang="ja-JP" sz="2400" u="heavy" dirty="0">
                <a:uFill>
                  <a:solidFill>
                    <a:srgbClr val="C00000"/>
                  </a:solidFill>
                </a:uFill>
              </a:rPr>
              <a:t>(2) Fichte’s negation of the </a:t>
            </a:r>
            <a:r>
              <a:rPr lang="en-US" altLang="ja-JP" sz="2400" u="heavy" dirty="0" smtClean="0">
                <a:uFill>
                  <a:solidFill>
                    <a:srgbClr val="C00000"/>
                  </a:solidFill>
                </a:uFill>
              </a:rPr>
              <a:t>thing-in-itself </a:t>
            </a:r>
            <a:r>
              <a:rPr lang="en-US" altLang="ja-JP" sz="2400" u="heavy" dirty="0">
                <a:uFill>
                  <a:solidFill>
                    <a:srgbClr val="C00000"/>
                  </a:solidFill>
                </a:uFill>
              </a:rPr>
              <a:t>is not complete.</a:t>
            </a:r>
            <a:endParaRPr lang="ja-JP" altLang="ja-JP" sz="2400" u="heavy" dirty="0">
              <a:uFill>
                <a:solidFill>
                  <a:srgbClr val="C00000"/>
                </a:solidFill>
              </a:uFill>
            </a:endParaRPr>
          </a:p>
          <a:p>
            <a:r>
              <a:rPr lang="en-US" altLang="ja-JP" sz="2400" dirty="0"/>
              <a:t>As is generally known, in his </a:t>
            </a:r>
            <a:r>
              <a:rPr lang="en-US" altLang="ja-JP" sz="2400" i="1" dirty="0"/>
              <a:t>First Introduction to the </a:t>
            </a:r>
            <a:r>
              <a:rPr lang="en-US" altLang="ja-JP" sz="2400" i="1" dirty="0" err="1"/>
              <a:t>Wissenschaftslehre</a:t>
            </a:r>
            <a:r>
              <a:rPr lang="en-US" altLang="ja-JP" sz="2400" dirty="0"/>
              <a:t> (1797), Fichte said that “These two philosophical systems </a:t>
            </a:r>
            <a:r>
              <a:rPr lang="en-US" altLang="ja-JP" sz="2400" dirty="0" smtClean="0"/>
              <a:t>[idealism </a:t>
            </a:r>
            <a:r>
              <a:rPr lang="en-US" altLang="ja-JP" sz="2400" dirty="0"/>
              <a:t>and </a:t>
            </a:r>
            <a:r>
              <a:rPr lang="en-US" altLang="ja-JP" sz="2400" dirty="0" smtClean="0"/>
              <a:t>dogmatism</a:t>
            </a:r>
            <a:r>
              <a:rPr lang="en-US" altLang="ja-JP" sz="2400" dirty="0"/>
              <a:t>]</a:t>
            </a:r>
            <a:r>
              <a:rPr lang="en-US" altLang="ja-JP" sz="2400" dirty="0" smtClean="0"/>
              <a:t> </a:t>
            </a:r>
            <a:r>
              <a:rPr lang="en-US" altLang="ja-JP" sz="2400" dirty="0"/>
              <a:t>are </a:t>
            </a:r>
            <a:r>
              <a:rPr lang="en-US" altLang="ja-JP" sz="2400" dirty="0" smtClean="0"/>
              <a:t>only ones possible. </a:t>
            </a:r>
            <a:r>
              <a:rPr lang="en-US" altLang="ja-JP" sz="2200" dirty="0" smtClean="0"/>
              <a:t>(Cf. SWI</a:t>
            </a:r>
            <a:r>
              <a:rPr lang="en-US" altLang="ja-JP" sz="2200" dirty="0"/>
              <a:t>, 426; IW, 11.)</a:t>
            </a:r>
            <a:r>
              <a:rPr lang="en-US" altLang="ja-JP" sz="2400" dirty="0"/>
              <a:t> </a:t>
            </a:r>
            <a:endParaRPr lang="ja-JP" altLang="ja-JP" sz="2400" dirty="0"/>
          </a:p>
          <a:p>
            <a:r>
              <a:rPr lang="en-US" altLang="ja-JP" sz="2400" dirty="0" smtClean="0"/>
              <a:t>According </a:t>
            </a:r>
            <a:r>
              <a:rPr lang="en-US" altLang="ja-JP" sz="2400" dirty="0"/>
              <a:t>to Fichte, the differences between these systems render it impossible for communication between them to occur, which is consistent with </a:t>
            </a:r>
            <a:r>
              <a:rPr lang="en-US" altLang="ja-JP" sz="2400" dirty="0" smtClean="0"/>
              <a:t>Thomas Kuhn’s </a:t>
            </a:r>
            <a:r>
              <a:rPr lang="en-US" altLang="ja-JP" sz="2400" dirty="0"/>
              <a:t>views about the </a:t>
            </a:r>
            <a:r>
              <a:rPr lang="en-US" altLang="ja-JP" sz="2400" dirty="0" smtClean="0"/>
              <a:t>incommensurability </a:t>
            </a:r>
            <a:r>
              <a:rPr lang="en-US" altLang="ja-JP" sz="2400" dirty="0"/>
              <a:t>of different paradigms. </a:t>
            </a:r>
            <a:endParaRPr lang="ja-JP" altLang="ja-JP" sz="2400" dirty="0"/>
          </a:p>
          <a:p>
            <a:r>
              <a:rPr lang="en-US" altLang="ja-JP" sz="2400" dirty="0" smtClean="0">
                <a:solidFill>
                  <a:schemeClr val="tx2"/>
                </a:solidFill>
              </a:rPr>
              <a:t>“</a:t>
            </a:r>
            <a:r>
              <a:rPr lang="en-US" altLang="ja-JP" sz="2400" dirty="0">
                <a:solidFill>
                  <a:schemeClr val="tx2"/>
                </a:solidFill>
              </a:rPr>
              <a:t>Neither of these two systems can directly refute the opposing one; for the dispute between them is a dispute concerning the first principle, i.e., concerning a principle that cannot be derived from any higher principle. “ </a:t>
            </a:r>
            <a:r>
              <a:rPr lang="en-US" altLang="ja-JP" sz="2400" dirty="0"/>
              <a:t>(SWI, 430; IW, 15.)</a:t>
            </a:r>
            <a:endParaRPr lang="ja-JP" altLang="ja-JP" sz="2400" dirty="0"/>
          </a:p>
          <a:p>
            <a:endParaRPr lang="ja-JP" altLang="ja-JP" sz="2400" dirty="0"/>
          </a:p>
          <a:p>
            <a:endParaRPr kumimoji="1" lang="ja-JP" altLang="en-US" dirty="0"/>
          </a:p>
        </p:txBody>
      </p:sp>
      <p:sp>
        <p:nvSpPr>
          <p:cNvPr id="4" name="スライド番号プレースホルダー 3"/>
          <p:cNvSpPr>
            <a:spLocks noGrp="1"/>
          </p:cNvSpPr>
          <p:nvPr>
            <p:ph type="sldNum" sz="quarter" idx="12"/>
          </p:nvPr>
        </p:nvSpPr>
        <p:spPr/>
        <p:txBody>
          <a:bodyPr/>
          <a:lstStyle/>
          <a:p>
            <a:fld id="{AC6AE2BA-6EAA-466C-8A6C-4802C3F983E3}" type="slidenum">
              <a:rPr kumimoji="1" lang="ja-JP" altLang="en-US" smtClean="0"/>
              <a:t>9</a:t>
            </a:fld>
            <a:endParaRPr kumimoji="1" lang="ja-JP" altLang="en-US"/>
          </a:p>
        </p:txBody>
      </p:sp>
    </p:spTree>
    <p:extLst>
      <p:ext uri="{BB962C8B-B14F-4D97-AF65-F5344CB8AC3E}">
        <p14:creationId xmlns:p14="http://schemas.microsoft.com/office/powerpoint/2010/main" val="19295700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エッセンシャル">
  <a:themeElements>
    <a:clrScheme name="エッセンシャル">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エッセンシャル">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エッセンシャル">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1862</TotalTime>
  <Words>2015</Words>
  <Application>Microsoft Office PowerPoint</Application>
  <PresentationFormat>画面に合わせる (4:3)</PresentationFormat>
  <Paragraphs>146</Paragraphs>
  <Slides>21</Slides>
  <Notes>1</Notes>
  <HiddenSlides>0</HiddenSlides>
  <MMClips>0</MMClips>
  <ScaleCrop>false</ScaleCrop>
  <HeadingPairs>
    <vt:vector size="4" baseType="variant">
      <vt:variant>
        <vt:lpstr>テーマ</vt:lpstr>
      </vt:variant>
      <vt:variant>
        <vt:i4>1</vt:i4>
      </vt:variant>
      <vt:variant>
        <vt:lpstr>スライド タイトル</vt:lpstr>
      </vt:variant>
      <vt:variant>
        <vt:i4>21</vt:i4>
      </vt:variant>
    </vt:vector>
  </HeadingPairs>
  <TitlesOfParts>
    <vt:vector size="22" baseType="lpstr">
      <vt:lpstr>エッセンシャル</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lpstr>IX. Kongress der International J. G. Fichte-Gesellschaft, Madrid, September　2015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owner</dc:creator>
  <cp:lastModifiedBy>owner</cp:lastModifiedBy>
  <cp:revision>79</cp:revision>
  <dcterms:created xsi:type="dcterms:W3CDTF">2015-09-08T05:47:53Z</dcterms:created>
  <dcterms:modified xsi:type="dcterms:W3CDTF">2019-02-28T10:40:35Z</dcterms:modified>
</cp:coreProperties>
</file>